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</p:sldIdLst>
  <p:sldSz cx="9144000" cy="6858000" type="screen4x3"/>
  <p:notesSz cx="6858000" cy="914400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C59DB59-DBD5-4C8D-8888-1B4BF964A588}" type="datetimeFigureOut">
              <a:rPr lang="en-US" smtClean="0"/>
              <a:t>3/20/2009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E2D5C2-3B79-404D-A062-5E418392A34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E2D5C2-3B79-404D-A062-5E418392A345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E2D5C2-3B79-404D-A062-5E418392A345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E2D5C2-3B79-404D-A062-5E418392A345}" type="slidenum">
              <a:rPr lang="en-US" smtClean="0"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E2D5C2-3B79-404D-A062-5E418392A345}" type="slidenum">
              <a:rPr lang="en-US" smtClean="0"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9E2D5C2-3B79-404D-A062-5E418392A345}" type="slidenum">
              <a:rPr lang="en-US" smtClean="0"/>
              <a:t>32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D253D4-6CCE-4AC3-9110-1335BC89443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B1071C6-FA80-4F9F-A355-9552EAFA3BC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B09171-19D1-4D83-928C-4F1E387CD0D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8413EF-904E-4A9F-8567-8DFD35ECD9F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FF28503-3FC9-49D7-B85A-E8005701D0EF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E57FD98-3D99-4C20-B92C-17A3FAE1A981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A25081-044F-4961-8072-B79EA75A636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5A731C-49D4-45E2-B588-14E6524D5C06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8211425-442D-4878-8B16-6B2FA12A16E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31D465-BACB-4FA0-AF29-8954795F877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2981F4-135E-4D72-8714-FD74F8EAD57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32A5C151-2065-47DA-9056-DEFEF07177F7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GB" smtClean="0"/>
              <a:t>Capacity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GB" smtClean="0"/>
              <a:t>Reading Scale (1)</a:t>
            </a:r>
          </a:p>
          <a:p>
            <a:pPr eaLnBrk="1" hangingPunct="1"/>
            <a:r>
              <a:rPr lang="en-GB" smtClean="0"/>
              <a:t>(Mental Maths)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sp>
        <p:nvSpPr>
          <p:cNvPr id="12292" name="Rectangle 4"/>
          <p:cNvSpPr>
            <a:spLocks noChangeArrowheads="1"/>
          </p:cNvSpPr>
          <p:nvPr/>
        </p:nvSpPr>
        <p:spPr bwMode="auto">
          <a:xfrm>
            <a:off x="3144838" y="2997200"/>
            <a:ext cx="2482850" cy="2874963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132138" y="1762125"/>
            <a:ext cx="2514600" cy="4114800"/>
            <a:chOff x="3960" y="180"/>
            <a:chExt cx="3960" cy="6480"/>
          </a:xfrm>
        </p:grpSpPr>
        <p:grpSp>
          <p:nvGrpSpPr>
            <p:cNvPr id="11274" name="Group 6"/>
            <p:cNvGrpSpPr>
              <a:grpSpLocks/>
            </p:cNvGrpSpPr>
            <p:nvPr/>
          </p:nvGrpSpPr>
          <p:grpSpPr bwMode="auto">
            <a:xfrm>
              <a:off x="3960" y="540"/>
              <a:ext cx="3960" cy="6120"/>
              <a:chOff x="3960" y="540"/>
              <a:chExt cx="3960" cy="6120"/>
            </a:xfrm>
          </p:grpSpPr>
          <p:sp>
            <p:nvSpPr>
              <p:cNvPr id="11287" name="Freeform 7"/>
              <p:cNvSpPr>
                <a:spLocks/>
              </p:cNvSpPr>
              <p:nvPr/>
            </p:nvSpPr>
            <p:spPr bwMode="auto">
              <a:xfrm>
                <a:off x="3960" y="540"/>
                <a:ext cx="3960" cy="6120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11288" name="Group 8"/>
              <p:cNvGrpSpPr>
                <a:grpSpLocks/>
              </p:cNvGrpSpPr>
              <p:nvPr/>
            </p:nvGrpSpPr>
            <p:grpSpPr bwMode="auto">
              <a:xfrm>
                <a:off x="5490" y="960"/>
                <a:ext cx="915" cy="5700"/>
                <a:chOff x="5490" y="960"/>
                <a:chExt cx="915" cy="5700"/>
              </a:xfrm>
            </p:grpSpPr>
            <p:grpSp>
              <p:nvGrpSpPr>
                <p:cNvPr id="11289" name="Group 9"/>
                <p:cNvGrpSpPr>
                  <a:grpSpLocks/>
                </p:cNvGrpSpPr>
                <p:nvPr/>
              </p:nvGrpSpPr>
              <p:grpSpPr bwMode="auto">
                <a:xfrm>
                  <a:off x="5490" y="6093"/>
                  <a:ext cx="915" cy="567"/>
                  <a:chOff x="1530" y="3240"/>
                  <a:chExt cx="915" cy="900"/>
                </a:xfrm>
              </p:grpSpPr>
              <p:sp>
                <p:nvSpPr>
                  <p:cNvPr id="11326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27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28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1290" name="Group 13"/>
                <p:cNvGrpSpPr>
                  <a:grpSpLocks/>
                </p:cNvGrpSpPr>
                <p:nvPr/>
              </p:nvGrpSpPr>
              <p:grpSpPr bwMode="auto">
                <a:xfrm>
                  <a:off x="5490" y="5535"/>
                  <a:ext cx="915" cy="567"/>
                  <a:chOff x="1530" y="3240"/>
                  <a:chExt cx="915" cy="900"/>
                </a:xfrm>
              </p:grpSpPr>
              <p:sp>
                <p:nvSpPr>
                  <p:cNvPr id="11323" name="Line 1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24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25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1291" name="Group 17"/>
                <p:cNvGrpSpPr>
                  <a:grpSpLocks/>
                </p:cNvGrpSpPr>
                <p:nvPr/>
              </p:nvGrpSpPr>
              <p:grpSpPr bwMode="auto">
                <a:xfrm>
                  <a:off x="5490" y="4965"/>
                  <a:ext cx="915" cy="567"/>
                  <a:chOff x="1530" y="3240"/>
                  <a:chExt cx="915" cy="900"/>
                </a:xfrm>
              </p:grpSpPr>
              <p:sp>
                <p:nvSpPr>
                  <p:cNvPr id="11320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21" name="Line 1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22" name="Line 2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1292" name="Group 21"/>
                <p:cNvGrpSpPr>
                  <a:grpSpLocks/>
                </p:cNvGrpSpPr>
                <p:nvPr/>
              </p:nvGrpSpPr>
              <p:grpSpPr bwMode="auto">
                <a:xfrm>
                  <a:off x="5490" y="4395"/>
                  <a:ext cx="915" cy="567"/>
                  <a:chOff x="1530" y="3240"/>
                  <a:chExt cx="915" cy="900"/>
                </a:xfrm>
              </p:grpSpPr>
              <p:sp>
                <p:nvSpPr>
                  <p:cNvPr id="11317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18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19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1293" name="Group 25"/>
                <p:cNvGrpSpPr>
                  <a:grpSpLocks/>
                </p:cNvGrpSpPr>
                <p:nvPr/>
              </p:nvGrpSpPr>
              <p:grpSpPr bwMode="auto">
                <a:xfrm>
                  <a:off x="5490" y="3825"/>
                  <a:ext cx="915" cy="567"/>
                  <a:chOff x="1530" y="3240"/>
                  <a:chExt cx="915" cy="900"/>
                </a:xfrm>
              </p:grpSpPr>
              <p:sp>
                <p:nvSpPr>
                  <p:cNvPr id="11314" name="Line 2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15" name="Line 2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16" name="Line 2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1294" name="Group 29"/>
                <p:cNvGrpSpPr>
                  <a:grpSpLocks/>
                </p:cNvGrpSpPr>
                <p:nvPr/>
              </p:nvGrpSpPr>
              <p:grpSpPr bwMode="auto">
                <a:xfrm>
                  <a:off x="5490" y="3255"/>
                  <a:ext cx="915" cy="567"/>
                  <a:chOff x="1530" y="3240"/>
                  <a:chExt cx="915" cy="900"/>
                </a:xfrm>
              </p:grpSpPr>
              <p:sp>
                <p:nvSpPr>
                  <p:cNvPr id="11311" name="Line 3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12" name="Line 3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13" name="Line 3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1295" name="Group 33"/>
                <p:cNvGrpSpPr>
                  <a:grpSpLocks/>
                </p:cNvGrpSpPr>
                <p:nvPr/>
              </p:nvGrpSpPr>
              <p:grpSpPr bwMode="auto">
                <a:xfrm>
                  <a:off x="5490" y="2685"/>
                  <a:ext cx="915" cy="567"/>
                  <a:chOff x="1530" y="3240"/>
                  <a:chExt cx="915" cy="900"/>
                </a:xfrm>
              </p:grpSpPr>
              <p:sp>
                <p:nvSpPr>
                  <p:cNvPr id="11308" name="Line 3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09" name="Line 3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10" name="Line 3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1296" name="Group 37"/>
                <p:cNvGrpSpPr>
                  <a:grpSpLocks/>
                </p:cNvGrpSpPr>
                <p:nvPr/>
              </p:nvGrpSpPr>
              <p:grpSpPr bwMode="auto">
                <a:xfrm>
                  <a:off x="5490" y="2115"/>
                  <a:ext cx="915" cy="567"/>
                  <a:chOff x="1530" y="3240"/>
                  <a:chExt cx="915" cy="900"/>
                </a:xfrm>
              </p:grpSpPr>
              <p:sp>
                <p:nvSpPr>
                  <p:cNvPr id="11305" name="Line 3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06" name="Line 3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07" name="Line 4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1297" name="Group 41"/>
                <p:cNvGrpSpPr>
                  <a:grpSpLocks/>
                </p:cNvGrpSpPr>
                <p:nvPr/>
              </p:nvGrpSpPr>
              <p:grpSpPr bwMode="auto">
                <a:xfrm>
                  <a:off x="5490" y="1530"/>
                  <a:ext cx="915" cy="567"/>
                  <a:chOff x="1530" y="3240"/>
                  <a:chExt cx="915" cy="900"/>
                </a:xfrm>
              </p:grpSpPr>
              <p:sp>
                <p:nvSpPr>
                  <p:cNvPr id="11302" name="Line 4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03" name="Line 4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04" name="Line 4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1298" name="Group 45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67"/>
                  <a:chOff x="1530" y="3240"/>
                  <a:chExt cx="915" cy="900"/>
                </a:xfrm>
              </p:grpSpPr>
              <p:sp>
                <p:nvSpPr>
                  <p:cNvPr id="11299" name="Line 4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00" name="Line 4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1301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grpSp>
          <p:nvGrpSpPr>
            <p:cNvPr id="11275" name="Group 49"/>
            <p:cNvGrpSpPr>
              <a:grpSpLocks/>
            </p:cNvGrpSpPr>
            <p:nvPr/>
          </p:nvGrpSpPr>
          <p:grpSpPr bwMode="auto">
            <a:xfrm>
              <a:off x="4680" y="720"/>
              <a:ext cx="900" cy="5850"/>
              <a:chOff x="4680" y="720"/>
              <a:chExt cx="900" cy="5850"/>
            </a:xfrm>
          </p:grpSpPr>
          <p:sp>
            <p:nvSpPr>
              <p:cNvPr id="11277" name="Text Box 50"/>
              <p:cNvSpPr txBox="1">
                <a:spLocks noChangeArrowheads="1"/>
              </p:cNvSpPr>
              <p:nvPr/>
            </p:nvSpPr>
            <p:spPr bwMode="auto">
              <a:xfrm>
                <a:off x="4680" y="585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</a:t>
                </a:r>
                <a:endParaRPr lang="en-GB"/>
              </a:p>
            </p:txBody>
          </p:sp>
          <p:sp>
            <p:nvSpPr>
              <p:cNvPr id="11278" name="Text Box 51"/>
              <p:cNvSpPr txBox="1">
                <a:spLocks noChangeArrowheads="1"/>
              </p:cNvSpPr>
              <p:nvPr/>
            </p:nvSpPr>
            <p:spPr bwMode="auto">
              <a:xfrm>
                <a:off x="4680" y="531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200</a:t>
                </a:r>
                <a:endParaRPr lang="en-GB"/>
              </a:p>
            </p:txBody>
          </p:sp>
          <p:sp>
            <p:nvSpPr>
              <p:cNvPr id="11279" name="Text Box 52"/>
              <p:cNvSpPr txBox="1">
                <a:spLocks noChangeArrowheads="1"/>
              </p:cNvSpPr>
              <p:nvPr/>
            </p:nvSpPr>
            <p:spPr bwMode="auto">
              <a:xfrm>
                <a:off x="4680" y="472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300</a:t>
                </a:r>
                <a:endParaRPr lang="en-GB"/>
              </a:p>
            </p:txBody>
          </p:sp>
          <p:sp>
            <p:nvSpPr>
              <p:cNvPr id="11280" name="Text Box 53"/>
              <p:cNvSpPr txBox="1">
                <a:spLocks noChangeArrowheads="1"/>
              </p:cNvSpPr>
              <p:nvPr/>
            </p:nvSpPr>
            <p:spPr bwMode="auto">
              <a:xfrm>
                <a:off x="4680" y="415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400</a:t>
                </a:r>
                <a:endParaRPr lang="en-GB"/>
              </a:p>
            </p:txBody>
          </p:sp>
          <p:sp>
            <p:nvSpPr>
              <p:cNvPr id="11281" name="Text Box 54"/>
              <p:cNvSpPr txBox="1">
                <a:spLocks noChangeArrowheads="1"/>
              </p:cNvSpPr>
              <p:nvPr/>
            </p:nvSpPr>
            <p:spPr bwMode="auto">
              <a:xfrm>
                <a:off x="4680" y="360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500</a:t>
                </a:r>
                <a:endParaRPr lang="en-GB"/>
              </a:p>
            </p:txBody>
          </p:sp>
          <p:sp>
            <p:nvSpPr>
              <p:cNvPr id="11282" name="Text Box 55"/>
              <p:cNvSpPr txBox="1">
                <a:spLocks noChangeArrowheads="1"/>
              </p:cNvSpPr>
              <p:nvPr/>
            </p:nvSpPr>
            <p:spPr bwMode="auto">
              <a:xfrm>
                <a:off x="4680" y="306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600</a:t>
                </a:r>
                <a:endParaRPr lang="en-GB"/>
              </a:p>
            </p:txBody>
          </p:sp>
          <p:sp>
            <p:nvSpPr>
              <p:cNvPr id="11283" name="Text Box 56"/>
              <p:cNvSpPr txBox="1">
                <a:spLocks noChangeArrowheads="1"/>
              </p:cNvSpPr>
              <p:nvPr/>
            </p:nvSpPr>
            <p:spPr bwMode="auto">
              <a:xfrm>
                <a:off x="4680" y="24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700</a:t>
                </a:r>
                <a:endParaRPr lang="en-GB"/>
              </a:p>
            </p:txBody>
          </p:sp>
          <p:sp>
            <p:nvSpPr>
              <p:cNvPr id="11284" name="Text Box 57"/>
              <p:cNvSpPr txBox="1">
                <a:spLocks noChangeArrowheads="1"/>
              </p:cNvSpPr>
              <p:nvPr/>
            </p:nvSpPr>
            <p:spPr bwMode="auto">
              <a:xfrm>
                <a:off x="4680" y="18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800</a:t>
                </a:r>
                <a:endParaRPr lang="en-GB"/>
              </a:p>
            </p:txBody>
          </p:sp>
          <p:sp>
            <p:nvSpPr>
              <p:cNvPr id="11285" name="Text Box 58"/>
              <p:cNvSpPr txBox="1">
                <a:spLocks noChangeArrowheads="1"/>
              </p:cNvSpPr>
              <p:nvPr/>
            </p:nvSpPr>
            <p:spPr bwMode="auto">
              <a:xfrm>
                <a:off x="4680" y="127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900</a:t>
                </a:r>
                <a:endParaRPr lang="en-GB"/>
              </a:p>
            </p:txBody>
          </p:sp>
          <p:sp>
            <p:nvSpPr>
              <p:cNvPr id="11286" name="Text Box 59"/>
              <p:cNvSpPr txBox="1">
                <a:spLocks noChangeArrowheads="1"/>
              </p:cNvSpPr>
              <p:nvPr/>
            </p:nvSpPr>
            <p:spPr bwMode="auto">
              <a:xfrm>
                <a:off x="4680" y="72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1000</a:t>
                </a:r>
                <a:endParaRPr lang="en-GB"/>
              </a:p>
            </p:txBody>
          </p:sp>
        </p:grpSp>
        <p:sp>
          <p:nvSpPr>
            <p:cNvPr id="11276" name="Text Box 60"/>
            <p:cNvSpPr txBox="1">
              <a:spLocks noChangeArrowheads="1"/>
            </p:cNvSpPr>
            <p:nvPr/>
          </p:nvSpPr>
          <p:spPr bwMode="auto">
            <a:xfrm>
              <a:off x="4500" y="180"/>
              <a:ext cx="720" cy="7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r>
                <a:rPr lang="en-GB" sz="1200">
                  <a:latin typeface="Times New Roman" pitchFamily="18" charset="0"/>
                </a:rPr>
                <a:t>ml</a:t>
              </a:r>
              <a:endParaRPr lang="en-GB"/>
            </a:p>
          </p:txBody>
        </p:sp>
      </p:grpSp>
      <p:grpSp>
        <p:nvGrpSpPr>
          <p:cNvPr id="16" name="Group 62"/>
          <p:cNvGrpSpPr>
            <a:grpSpLocks/>
          </p:cNvGrpSpPr>
          <p:nvPr/>
        </p:nvGrpSpPr>
        <p:grpSpPr bwMode="auto">
          <a:xfrm>
            <a:off x="6372225" y="2492375"/>
            <a:ext cx="1800225" cy="1465263"/>
            <a:chOff x="4150" y="1525"/>
            <a:chExt cx="1134" cy="923"/>
          </a:xfrm>
        </p:grpSpPr>
        <p:sp>
          <p:nvSpPr>
            <p:cNvPr id="11271" name="Text Box 63"/>
            <p:cNvSpPr txBox="1">
              <a:spLocks noChangeArrowheads="1"/>
            </p:cNvSpPr>
            <p:nvPr/>
          </p:nvSpPr>
          <p:spPr bwMode="auto">
            <a:xfrm>
              <a:off x="4150" y="1525"/>
              <a:ext cx="499" cy="9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GB" sz="3600"/>
                <a:t>4</a:t>
              </a:r>
            </a:p>
            <a:p>
              <a:pPr algn="ctr">
                <a:spcBef>
                  <a:spcPct val="50000"/>
                </a:spcBef>
              </a:pPr>
              <a:r>
                <a:rPr lang="en-GB" sz="3600"/>
                <a:t>5</a:t>
              </a:r>
            </a:p>
          </p:txBody>
        </p:sp>
        <p:sp>
          <p:nvSpPr>
            <p:cNvPr id="11272" name="Line 64"/>
            <p:cNvSpPr>
              <a:spLocks noChangeShapeType="1"/>
            </p:cNvSpPr>
            <p:nvPr/>
          </p:nvSpPr>
          <p:spPr bwMode="auto">
            <a:xfrm>
              <a:off x="4150" y="1979"/>
              <a:ext cx="544" cy="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1273" name="Text Box 65"/>
            <p:cNvSpPr txBox="1">
              <a:spLocks noChangeArrowheads="1"/>
            </p:cNvSpPr>
            <p:nvPr/>
          </p:nvSpPr>
          <p:spPr bwMode="auto">
            <a:xfrm>
              <a:off x="4740" y="1706"/>
              <a:ext cx="544" cy="63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 sz="6000"/>
                <a:t>l</a:t>
              </a:r>
            </a:p>
          </p:txBody>
        </p:sp>
      </p:grpSp>
      <p:sp>
        <p:nvSpPr>
          <p:cNvPr id="12354" name="Text Box 66"/>
          <p:cNvSpPr txBox="1">
            <a:spLocks noChangeArrowheads="1"/>
          </p:cNvSpPr>
          <p:nvPr/>
        </p:nvSpPr>
        <p:spPr bwMode="auto">
          <a:xfrm>
            <a:off x="7272338" y="3716338"/>
            <a:ext cx="1655762" cy="1098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6600">
                <a:solidFill>
                  <a:srgbClr val="FF0000"/>
                </a:solidFill>
                <a:sym typeface="Wingdings" pitchFamily="2" charset="2"/>
              </a:rPr>
              <a:t>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123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1235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235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235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2" grpId="0" animBg="1"/>
      <p:bldP spid="1235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grpSp>
        <p:nvGrpSpPr>
          <p:cNvPr id="2" name="Group 94"/>
          <p:cNvGrpSpPr>
            <a:grpSpLocks/>
          </p:cNvGrpSpPr>
          <p:nvPr/>
        </p:nvGrpSpPr>
        <p:grpSpPr bwMode="auto">
          <a:xfrm>
            <a:off x="3132138" y="1762125"/>
            <a:ext cx="2514600" cy="4114800"/>
            <a:chOff x="1973" y="1110"/>
            <a:chExt cx="1584" cy="2592"/>
          </a:xfrm>
        </p:grpSpPr>
        <p:sp>
          <p:nvSpPr>
            <p:cNvPr id="12299" name="Freeform 6"/>
            <p:cNvSpPr>
              <a:spLocks/>
            </p:cNvSpPr>
            <p:nvPr/>
          </p:nvSpPr>
          <p:spPr bwMode="auto">
            <a:xfrm>
              <a:off x="1973" y="1254"/>
              <a:ext cx="1584" cy="2448"/>
            </a:xfrm>
            <a:custGeom>
              <a:avLst/>
              <a:gdLst>
                <a:gd name="T0" fmla="*/ 0 w 2340"/>
                <a:gd name="T1" fmla="*/ 0 h 6120"/>
                <a:gd name="T2" fmla="*/ 0 w 2340"/>
                <a:gd name="T3" fmla="*/ 6120 h 6120"/>
                <a:gd name="T4" fmla="*/ 2340 w 2340"/>
                <a:gd name="T5" fmla="*/ 6120 h 6120"/>
                <a:gd name="T6" fmla="*/ 2340 w 2340"/>
                <a:gd name="T7" fmla="*/ 0 h 6120"/>
                <a:gd name="T8" fmla="*/ 0 60000 65536"/>
                <a:gd name="T9" fmla="*/ 0 60000 65536"/>
                <a:gd name="T10" fmla="*/ 0 60000 65536"/>
                <a:gd name="T11" fmla="*/ 0 60000 65536"/>
                <a:gd name="T12" fmla="*/ 0 w 2340"/>
                <a:gd name="T13" fmla="*/ 0 h 6120"/>
                <a:gd name="T14" fmla="*/ 2340 w 2340"/>
                <a:gd name="T15" fmla="*/ 6120 h 612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340" h="6120">
                  <a:moveTo>
                    <a:pt x="0" y="0"/>
                  </a:moveTo>
                  <a:lnTo>
                    <a:pt x="0" y="6120"/>
                  </a:lnTo>
                  <a:lnTo>
                    <a:pt x="2340" y="6120"/>
                  </a:lnTo>
                  <a:lnTo>
                    <a:pt x="2340" y="0"/>
                  </a:lnTo>
                </a:path>
              </a:pathLst>
            </a:custGeom>
            <a:noFill/>
            <a:ln w="254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2300" name="Text Box 59"/>
            <p:cNvSpPr txBox="1">
              <a:spLocks noChangeArrowheads="1"/>
            </p:cNvSpPr>
            <p:nvPr/>
          </p:nvSpPr>
          <p:spPr bwMode="auto">
            <a:xfrm>
              <a:off x="2189" y="1110"/>
              <a:ext cx="288" cy="2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r>
                <a:rPr lang="en-GB" sz="1200">
                  <a:latin typeface="Times New Roman" pitchFamily="18" charset="0"/>
                </a:rPr>
                <a:t>ml</a:t>
              </a:r>
              <a:endParaRPr lang="en-GB"/>
            </a:p>
          </p:txBody>
        </p:sp>
        <p:grpSp>
          <p:nvGrpSpPr>
            <p:cNvPr id="12301" name="Group 61"/>
            <p:cNvGrpSpPr>
              <a:grpSpLocks/>
            </p:cNvGrpSpPr>
            <p:nvPr/>
          </p:nvGrpSpPr>
          <p:grpSpPr bwMode="auto">
            <a:xfrm>
              <a:off x="2584" y="2795"/>
              <a:ext cx="367" cy="907"/>
              <a:chOff x="2584" y="2795"/>
              <a:chExt cx="367" cy="907"/>
            </a:xfrm>
          </p:grpSpPr>
          <p:grpSp>
            <p:nvGrpSpPr>
              <p:cNvPr id="12324" name="Group 8"/>
              <p:cNvGrpSpPr>
                <a:grpSpLocks/>
              </p:cNvGrpSpPr>
              <p:nvPr/>
            </p:nvGrpSpPr>
            <p:grpSpPr bwMode="auto">
              <a:xfrm>
                <a:off x="2585" y="2795"/>
                <a:ext cx="366" cy="907"/>
                <a:chOff x="1530" y="3240"/>
                <a:chExt cx="915" cy="900"/>
              </a:xfrm>
            </p:grpSpPr>
            <p:sp>
              <p:nvSpPr>
                <p:cNvPr id="12326" name="Line 9"/>
                <p:cNvSpPr>
                  <a:spLocks noChangeShapeType="1"/>
                </p:cNvSpPr>
                <p:nvPr/>
              </p:nvSpPr>
              <p:spPr bwMode="auto">
                <a:xfrm>
                  <a:off x="1980" y="3240"/>
                  <a:ext cx="0" cy="900"/>
                </a:xfrm>
                <a:prstGeom prst="line">
                  <a:avLst/>
                </a:prstGeom>
                <a:noFill/>
                <a:ln w="28575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2327" name="Line 10"/>
                <p:cNvSpPr>
                  <a:spLocks noChangeShapeType="1"/>
                </p:cNvSpPr>
                <p:nvPr/>
              </p:nvSpPr>
              <p:spPr bwMode="auto">
                <a:xfrm>
                  <a:off x="1545" y="4140"/>
                  <a:ext cx="900" cy="0"/>
                </a:xfrm>
                <a:prstGeom prst="line">
                  <a:avLst/>
                </a:prstGeom>
                <a:noFill/>
                <a:ln w="28575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2328" name="Line 11"/>
                <p:cNvSpPr>
                  <a:spLocks noChangeShapeType="1"/>
                </p:cNvSpPr>
                <p:nvPr/>
              </p:nvSpPr>
              <p:spPr bwMode="auto">
                <a:xfrm>
                  <a:off x="1530" y="3240"/>
                  <a:ext cx="900" cy="0"/>
                </a:xfrm>
                <a:prstGeom prst="line">
                  <a:avLst/>
                </a:prstGeom>
                <a:noFill/>
                <a:ln w="28575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12325" name="Line 60"/>
              <p:cNvSpPr>
                <a:spLocks noChangeShapeType="1"/>
              </p:cNvSpPr>
              <p:nvPr/>
            </p:nvSpPr>
            <p:spPr bwMode="auto">
              <a:xfrm>
                <a:off x="2584" y="3249"/>
                <a:ext cx="363" cy="0"/>
              </a:xfrm>
              <a:prstGeom prst="line">
                <a:avLst/>
              </a:prstGeom>
              <a:noFill/>
              <a:ln w="38100">
                <a:solidFill>
                  <a:srgbClr val="FF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12302" name="Group 62"/>
            <p:cNvGrpSpPr>
              <a:grpSpLocks/>
            </p:cNvGrpSpPr>
            <p:nvPr/>
          </p:nvGrpSpPr>
          <p:grpSpPr bwMode="auto">
            <a:xfrm>
              <a:off x="2584" y="1885"/>
              <a:ext cx="367" cy="907"/>
              <a:chOff x="2584" y="2795"/>
              <a:chExt cx="367" cy="907"/>
            </a:xfrm>
          </p:grpSpPr>
          <p:grpSp>
            <p:nvGrpSpPr>
              <p:cNvPr id="12319" name="Group 63"/>
              <p:cNvGrpSpPr>
                <a:grpSpLocks/>
              </p:cNvGrpSpPr>
              <p:nvPr/>
            </p:nvGrpSpPr>
            <p:grpSpPr bwMode="auto">
              <a:xfrm>
                <a:off x="2585" y="2795"/>
                <a:ext cx="366" cy="907"/>
                <a:chOff x="1530" y="3240"/>
                <a:chExt cx="915" cy="900"/>
              </a:xfrm>
            </p:grpSpPr>
            <p:sp>
              <p:nvSpPr>
                <p:cNvPr id="12321" name="Line 64"/>
                <p:cNvSpPr>
                  <a:spLocks noChangeShapeType="1"/>
                </p:cNvSpPr>
                <p:nvPr/>
              </p:nvSpPr>
              <p:spPr bwMode="auto">
                <a:xfrm>
                  <a:off x="1980" y="3240"/>
                  <a:ext cx="0" cy="900"/>
                </a:xfrm>
                <a:prstGeom prst="line">
                  <a:avLst/>
                </a:prstGeom>
                <a:noFill/>
                <a:ln w="28575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2322" name="Line 65"/>
                <p:cNvSpPr>
                  <a:spLocks noChangeShapeType="1"/>
                </p:cNvSpPr>
                <p:nvPr/>
              </p:nvSpPr>
              <p:spPr bwMode="auto">
                <a:xfrm>
                  <a:off x="1545" y="4140"/>
                  <a:ext cx="900" cy="0"/>
                </a:xfrm>
                <a:prstGeom prst="line">
                  <a:avLst/>
                </a:prstGeom>
                <a:noFill/>
                <a:ln w="28575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2323" name="Line 66"/>
                <p:cNvSpPr>
                  <a:spLocks noChangeShapeType="1"/>
                </p:cNvSpPr>
                <p:nvPr/>
              </p:nvSpPr>
              <p:spPr bwMode="auto">
                <a:xfrm>
                  <a:off x="1530" y="3240"/>
                  <a:ext cx="900" cy="0"/>
                </a:xfrm>
                <a:prstGeom prst="line">
                  <a:avLst/>
                </a:prstGeom>
                <a:noFill/>
                <a:ln w="28575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12320" name="Line 67"/>
              <p:cNvSpPr>
                <a:spLocks noChangeShapeType="1"/>
              </p:cNvSpPr>
              <p:nvPr/>
            </p:nvSpPr>
            <p:spPr bwMode="auto">
              <a:xfrm>
                <a:off x="2584" y="3249"/>
                <a:ext cx="363" cy="0"/>
              </a:xfrm>
              <a:prstGeom prst="line">
                <a:avLst/>
              </a:prstGeom>
              <a:noFill/>
              <a:ln w="38100">
                <a:solidFill>
                  <a:srgbClr val="FF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12303" name="Group 68"/>
            <p:cNvGrpSpPr>
              <a:grpSpLocks/>
            </p:cNvGrpSpPr>
            <p:nvPr/>
          </p:nvGrpSpPr>
          <p:grpSpPr bwMode="auto">
            <a:xfrm>
              <a:off x="2584" y="1429"/>
              <a:ext cx="367" cy="907"/>
              <a:chOff x="2584" y="2795"/>
              <a:chExt cx="367" cy="907"/>
            </a:xfrm>
          </p:grpSpPr>
          <p:grpSp>
            <p:nvGrpSpPr>
              <p:cNvPr id="12314" name="Group 69"/>
              <p:cNvGrpSpPr>
                <a:grpSpLocks/>
              </p:cNvGrpSpPr>
              <p:nvPr/>
            </p:nvGrpSpPr>
            <p:grpSpPr bwMode="auto">
              <a:xfrm>
                <a:off x="2585" y="2795"/>
                <a:ext cx="366" cy="907"/>
                <a:chOff x="1530" y="3240"/>
                <a:chExt cx="915" cy="900"/>
              </a:xfrm>
            </p:grpSpPr>
            <p:sp>
              <p:nvSpPr>
                <p:cNvPr id="12316" name="Line 70"/>
                <p:cNvSpPr>
                  <a:spLocks noChangeShapeType="1"/>
                </p:cNvSpPr>
                <p:nvPr/>
              </p:nvSpPr>
              <p:spPr bwMode="auto">
                <a:xfrm>
                  <a:off x="1980" y="3240"/>
                  <a:ext cx="0" cy="900"/>
                </a:xfrm>
                <a:prstGeom prst="line">
                  <a:avLst/>
                </a:prstGeom>
                <a:noFill/>
                <a:ln w="28575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2317" name="Line 71"/>
                <p:cNvSpPr>
                  <a:spLocks noChangeShapeType="1"/>
                </p:cNvSpPr>
                <p:nvPr/>
              </p:nvSpPr>
              <p:spPr bwMode="auto">
                <a:xfrm>
                  <a:off x="1545" y="4140"/>
                  <a:ext cx="900" cy="0"/>
                </a:xfrm>
                <a:prstGeom prst="line">
                  <a:avLst/>
                </a:prstGeom>
                <a:noFill/>
                <a:ln w="28575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2318" name="Line 72"/>
                <p:cNvSpPr>
                  <a:spLocks noChangeShapeType="1"/>
                </p:cNvSpPr>
                <p:nvPr/>
              </p:nvSpPr>
              <p:spPr bwMode="auto">
                <a:xfrm>
                  <a:off x="1530" y="3240"/>
                  <a:ext cx="900" cy="0"/>
                </a:xfrm>
                <a:prstGeom prst="line">
                  <a:avLst/>
                </a:prstGeom>
                <a:noFill/>
                <a:ln w="28575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12315" name="Line 73"/>
              <p:cNvSpPr>
                <a:spLocks noChangeShapeType="1"/>
              </p:cNvSpPr>
              <p:nvPr/>
            </p:nvSpPr>
            <p:spPr bwMode="auto">
              <a:xfrm>
                <a:off x="2584" y="3249"/>
                <a:ext cx="363" cy="0"/>
              </a:xfrm>
              <a:prstGeom prst="line">
                <a:avLst/>
              </a:prstGeom>
              <a:noFill/>
              <a:ln w="38100">
                <a:solidFill>
                  <a:srgbClr val="FF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sp>
          <p:nvSpPr>
            <p:cNvPr id="12304" name="Line 74"/>
            <p:cNvSpPr>
              <a:spLocks noChangeShapeType="1"/>
            </p:cNvSpPr>
            <p:nvPr/>
          </p:nvSpPr>
          <p:spPr bwMode="auto">
            <a:xfrm>
              <a:off x="2621" y="3475"/>
              <a:ext cx="272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2305" name="Line 75"/>
            <p:cNvSpPr>
              <a:spLocks noChangeShapeType="1"/>
            </p:cNvSpPr>
            <p:nvPr/>
          </p:nvSpPr>
          <p:spPr bwMode="auto">
            <a:xfrm>
              <a:off x="2613" y="3035"/>
              <a:ext cx="272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2306" name="Line 76"/>
            <p:cNvSpPr>
              <a:spLocks noChangeShapeType="1"/>
            </p:cNvSpPr>
            <p:nvPr/>
          </p:nvSpPr>
          <p:spPr bwMode="auto">
            <a:xfrm>
              <a:off x="2619" y="2579"/>
              <a:ext cx="272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2307" name="Line 77"/>
            <p:cNvSpPr>
              <a:spLocks noChangeShapeType="1"/>
            </p:cNvSpPr>
            <p:nvPr/>
          </p:nvSpPr>
          <p:spPr bwMode="auto">
            <a:xfrm>
              <a:off x="2624" y="2123"/>
              <a:ext cx="272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2308" name="Line 78"/>
            <p:cNvSpPr>
              <a:spLocks noChangeShapeType="1"/>
            </p:cNvSpPr>
            <p:nvPr/>
          </p:nvSpPr>
          <p:spPr bwMode="auto">
            <a:xfrm>
              <a:off x="2621" y="1651"/>
              <a:ext cx="272" cy="0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2309" name="Text Box 79"/>
            <p:cNvSpPr txBox="1">
              <a:spLocks noChangeArrowheads="1"/>
            </p:cNvSpPr>
            <p:nvPr/>
          </p:nvSpPr>
          <p:spPr bwMode="auto">
            <a:xfrm>
              <a:off x="2205" y="3113"/>
              <a:ext cx="453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/>
                <a:t>100</a:t>
              </a:r>
            </a:p>
          </p:txBody>
        </p:sp>
        <p:sp>
          <p:nvSpPr>
            <p:cNvPr id="12310" name="Text Box 80"/>
            <p:cNvSpPr txBox="1">
              <a:spLocks noChangeArrowheads="1"/>
            </p:cNvSpPr>
            <p:nvPr/>
          </p:nvSpPr>
          <p:spPr bwMode="auto">
            <a:xfrm>
              <a:off x="2216" y="2667"/>
              <a:ext cx="453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/>
                <a:t>200</a:t>
              </a:r>
            </a:p>
          </p:txBody>
        </p:sp>
        <p:sp>
          <p:nvSpPr>
            <p:cNvPr id="12311" name="Text Box 81"/>
            <p:cNvSpPr txBox="1">
              <a:spLocks noChangeArrowheads="1"/>
            </p:cNvSpPr>
            <p:nvPr/>
          </p:nvSpPr>
          <p:spPr bwMode="auto">
            <a:xfrm>
              <a:off x="2216" y="2219"/>
              <a:ext cx="453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/>
                <a:t>300</a:t>
              </a:r>
            </a:p>
          </p:txBody>
        </p:sp>
        <p:sp>
          <p:nvSpPr>
            <p:cNvPr id="12312" name="Text Box 82"/>
            <p:cNvSpPr txBox="1">
              <a:spLocks noChangeArrowheads="1"/>
            </p:cNvSpPr>
            <p:nvPr/>
          </p:nvSpPr>
          <p:spPr bwMode="auto">
            <a:xfrm>
              <a:off x="2216" y="1752"/>
              <a:ext cx="453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/>
                <a:t>400</a:t>
              </a:r>
            </a:p>
          </p:txBody>
        </p:sp>
        <p:sp>
          <p:nvSpPr>
            <p:cNvPr id="12313" name="Text Box 83"/>
            <p:cNvSpPr txBox="1">
              <a:spLocks noChangeArrowheads="1"/>
            </p:cNvSpPr>
            <p:nvPr/>
          </p:nvSpPr>
          <p:spPr bwMode="auto">
            <a:xfrm>
              <a:off x="2202" y="1298"/>
              <a:ext cx="453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/>
                <a:t>500</a:t>
              </a:r>
            </a:p>
          </p:txBody>
        </p:sp>
      </p:grpSp>
      <p:sp>
        <p:nvSpPr>
          <p:cNvPr id="13396" name="Text Box 84"/>
          <p:cNvSpPr txBox="1">
            <a:spLocks noChangeArrowheads="1"/>
          </p:cNvSpPr>
          <p:nvPr/>
        </p:nvSpPr>
        <p:spPr bwMode="auto">
          <a:xfrm>
            <a:off x="323850" y="1989138"/>
            <a:ext cx="2232025" cy="3935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When working out the scale, you need to count the number of jumps between two numbers.</a:t>
            </a:r>
          </a:p>
        </p:txBody>
      </p:sp>
      <p:sp>
        <p:nvSpPr>
          <p:cNvPr id="13399" name="Text Box 87"/>
          <p:cNvSpPr txBox="1">
            <a:spLocks noChangeArrowheads="1"/>
          </p:cNvSpPr>
          <p:nvPr/>
        </p:nvSpPr>
        <p:spPr bwMode="auto">
          <a:xfrm>
            <a:off x="6084888" y="1844675"/>
            <a:ext cx="2590800" cy="1800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For this scale count from 100ml to 200ml.</a:t>
            </a:r>
          </a:p>
        </p:txBody>
      </p:sp>
      <p:sp>
        <p:nvSpPr>
          <p:cNvPr id="13401" name="Freeform 89"/>
          <p:cNvSpPr>
            <a:spLocks/>
          </p:cNvSpPr>
          <p:nvPr/>
        </p:nvSpPr>
        <p:spPr bwMode="auto">
          <a:xfrm>
            <a:off x="4643438" y="4797425"/>
            <a:ext cx="373062" cy="360363"/>
          </a:xfrm>
          <a:custGeom>
            <a:avLst/>
            <a:gdLst>
              <a:gd name="T0" fmla="*/ 46 w 235"/>
              <a:gd name="T1" fmla="*/ 227 h 227"/>
              <a:gd name="T2" fmla="*/ 227 w 235"/>
              <a:gd name="T3" fmla="*/ 136 h 227"/>
              <a:gd name="T4" fmla="*/ 0 w 235"/>
              <a:gd name="T5" fmla="*/ 0 h 227"/>
              <a:gd name="T6" fmla="*/ 0 60000 65536"/>
              <a:gd name="T7" fmla="*/ 0 60000 65536"/>
              <a:gd name="T8" fmla="*/ 0 60000 65536"/>
              <a:gd name="T9" fmla="*/ 0 w 235"/>
              <a:gd name="T10" fmla="*/ 0 h 227"/>
              <a:gd name="T11" fmla="*/ 235 w 235"/>
              <a:gd name="T12" fmla="*/ 227 h 227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35" h="227">
                <a:moveTo>
                  <a:pt x="46" y="227"/>
                </a:moveTo>
                <a:cubicBezTo>
                  <a:pt x="140" y="200"/>
                  <a:pt x="235" y="174"/>
                  <a:pt x="227" y="136"/>
                </a:cubicBezTo>
                <a:cubicBezTo>
                  <a:pt x="219" y="98"/>
                  <a:pt x="38" y="23"/>
                  <a:pt x="0" y="0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3402" name="Freeform 90"/>
          <p:cNvSpPr>
            <a:spLocks/>
          </p:cNvSpPr>
          <p:nvPr/>
        </p:nvSpPr>
        <p:spPr bwMode="auto">
          <a:xfrm>
            <a:off x="4572000" y="4437063"/>
            <a:ext cx="528638" cy="360362"/>
          </a:xfrm>
          <a:custGeom>
            <a:avLst/>
            <a:gdLst>
              <a:gd name="T0" fmla="*/ 0 w 333"/>
              <a:gd name="T1" fmla="*/ 227 h 227"/>
              <a:gd name="T2" fmla="*/ 318 w 333"/>
              <a:gd name="T3" fmla="*/ 91 h 227"/>
              <a:gd name="T4" fmla="*/ 91 w 333"/>
              <a:gd name="T5" fmla="*/ 0 h 227"/>
              <a:gd name="T6" fmla="*/ 0 60000 65536"/>
              <a:gd name="T7" fmla="*/ 0 60000 65536"/>
              <a:gd name="T8" fmla="*/ 0 60000 65536"/>
              <a:gd name="T9" fmla="*/ 0 w 333"/>
              <a:gd name="T10" fmla="*/ 0 h 227"/>
              <a:gd name="T11" fmla="*/ 333 w 333"/>
              <a:gd name="T12" fmla="*/ 227 h 227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333" h="227">
                <a:moveTo>
                  <a:pt x="0" y="227"/>
                </a:moveTo>
                <a:cubicBezTo>
                  <a:pt x="151" y="178"/>
                  <a:pt x="303" y="129"/>
                  <a:pt x="318" y="91"/>
                </a:cubicBezTo>
                <a:cubicBezTo>
                  <a:pt x="333" y="53"/>
                  <a:pt x="212" y="26"/>
                  <a:pt x="91" y="0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3403" name="Text Box 91"/>
          <p:cNvSpPr txBox="1">
            <a:spLocks noChangeArrowheads="1"/>
          </p:cNvSpPr>
          <p:nvPr/>
        </p:nvSpPr>
        <p:spPr bwMode="auto">
          <a:xfrm>
            <a:off x="5003800" y="4791075"/>
            <a:ext cx="576263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/>
              <a:t>1</a:t>
            </a:r>
          </a:p>
        </p:txBody>
      </p:sp>
      <p:sp>
        <p:nvSpPr>
          <p:cNvPr id="13404" name="Text Box 92"/>
          <p:cNvSpPr txBox="1">
            <a:spLocks noChangeArrowheads="1"/>
          </p:cNvSpPr>
          <p:nvPr/>
        </p:nvSpPr>
        <p:spPr bwMode="auto">
          <a:xfrm>
            <a:off x="5003800" y="4357688"/>
            <a:ext cx="576263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/>
              <a:t>2</a:t>
            </a:r>
          </a:p>
        </p:txBody>
      </p:sp>
      <p:sp>
        <p:nvSpPr>
          <p:cNvPr id="13405" name="Text Box 93"/>
          <p:cNvSpPr txBox="1">
            <a:spLocks noChangeArrowheads="1"/>
          </p:cNvSpPr>
          <p:nvPr/>
        </p:nvSpPr>
        <p:spPr bwMode="auto">
          <a:xfrm>
            <a:off x="6084888" y="4005263"/>
            <a:ext cx="244792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>
                <a:solidFill>
                  <a:srgbClr val="FF0000"/>
                </a:solidFill>
              </a:rPr>
              <a:t>ANSWER – 2 Jumps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34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134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134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134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134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134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4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2000"/>
                                        <p:tgtEl>
                                          <p:spTgt spid="1340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2000" fill="hold"/>
                                        <p:tgtEl>
                                          <p:spTgt spid="1340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2000" fill="hold"/>
                                        <p:tgtEl>
                                          <p:spTgt spid="134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2000" fill="hold"/>
                                        <p:tgtEl>
                                          <p:spTgt spid="134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96" grpId="0"/>
      <p:bldP spid="13399" grpId="0"/>
      <p:bldP spid="13401" grpId="0" animBg="1"/>
      <p:bldP spid="13402" grpId="0" animBg="1"/>
      <p:bldP spid="13403" grpId="0"/>
      <p:bldP spid="13404" grpId="0"/>
      <p:bldP spid="13405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sp>
        <p:nvSpPr>
          <p:cNvPr id="14371" name="Text Box 35"/>
          <p:cNvSpPr txBox="1">
            <a:spLocks noChangeArrowheads="1"/>
          </p:cNvSpPr>
          <p:nvPr/>
        </p:nvSpPr>
        <p:spPr bwMode="auto">
          <a:xfrm>
            <a:off x="539750" y="1628775"/>
            <a:ext cx="2232025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How many jumps between numbers?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grpSp>
        <p:nvGrpSpPr>
          <p:cNvPr id="2" name="Group 52"/>
          <p:cNvGrpSpPr>
            <a:grpSpLocks/>
          </p:cNvGrpSpPr>
          <p:nvPr/>
        </p:nvGrpSpPr>
        <p:grpSpPr bwMode="auto">
          <a:xfrm>
            <a:off x="3132138" y="1762125"/>
            <a:ext cx="2514600" cy="4114800"/>
            <a:chOff x="1973" y="1110"/>
            <a:chExt cx="1584" cy="2592"/>
          </a:xfrm>
        </p:grpSpPr>
        <p:grpSp>
          <p:nvGrpSpPr>
            <p:cNvPr id="13322" name="Group 37"/>
            <p:cNvGrpSpPr>
              <a:grpSpLocks/>
            </p:cNvGrpSpPr>
            <p:nvPr/>
          </p:nvGrpSpPr>
          <p:grpSpPr bwMode="auto">
            <a:xfrm>
              <a:off x="1973" y="1110"/>
              <a:ext cx="1584" cy="2592"/>
              <a:chOff x="1973" y="1110"/>
              <a:chExt cx="1584" cy="2592"/>
            </a:xfrm>
          </p:grpSpPr>
          <p:sp>
            <p:nvSpPr>
              <p:cNvPr id="13334" name="Freeform 5"/>
              <p:cNvSpPr>
                <a:spLocks/>
              </p:cNvSpPr>
              <p:nvPr/>
            </p:nvSpPr>
            <p:spPr bwMode="auto">
              <a:xfrm>
                <a:off x="1973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35" name="Text Box 6"/>
              <p:cNvSpPr txBox="1">
                <a:spLocks noChangeArrowheads="1"/>
              </p:cNvSpPr>
              <p:nvPr/>
            </p:nvSpPr>
            <p:spPr bwMode="auto">
              <a:xfrm>
                <a:off x="2189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13336" name="Group 7"/>
              <p:cNvGrpSpPr>
                <a:grpSpLocks/>
              </p:cNvGrpSpPr>
              <p:nvPr/>
            </p:nvGrpSpPr>
            <p:grpSpPr bwMode="auto">
              <a:xfrm>
                <a:off x="2584" y="2795"/>
                <a:ext cx="367" cy="907"/>
                <a:chOff x="2584" y="2795"/>
                <a:chExt cx="367" cy="907"/>
              </a:xfrm>
            </p:grpSpPr>
            <p:grpSp>
              <p:nvGrpSpPr>
                <p:cNvPr id="13359" name="Group 8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3361" name="Line 9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3362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3363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3360" name="Line 12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3337" name="Group 13"/>
              <p:cNvGrpSpPr>
                <a:grpSpLocks/>
              </p:cNvGrpSpPr>
              <p:nvPr/>
            </p:nvGrpSpPr>
            <p:grpSpPr bwMode="auto">
              <a:xfrm>
                <a:off x="2584" y="1885"/>
                <a:ext cx="367" cy="907"/>
                <a:chOff x="2584" y="2795"/>
                <a:chExt cx="367" cy="907"/>
              </a:xfrm>
            </p:grpSpPr>
            <p:grpSp>
              <p:nvGrpSpPr>
                <p:cNvPr id="13354" name="Group 14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3356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3357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3358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3355" name="Line 18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3338" name="Group 19"/>
              <p:cNvGrpSpPr>
                <a:grpSpLocks/>
              </p:cNvGrpSpPr>
              <p:nvPr/>
            </p:nvGrpSpPr>
            <p:grpSpPr bwMode="auto">
              <a:xfrm>
                <a:off x="2584" y="1429"/>
                <a:ext cx="367" cy="907"/>
                <a:chOff x="2584" y="2795"/>
                <a:chExt cx="367" cy="907"/>
              </a:xfrm>
            </p:grpSpPr>
            <p:grpSp>
              <p:nvGrpSpPr>
                <p:cNvPr id="13349" name="Group 20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3351" name="Line 21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3352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3353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3350" name="Line 24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13339" name="Line 25"/>
              <p:cNvSpPr>
                <a:spLocks noChangeShapeType="1"/>
              </p:cNvSpPr>
              <p:nvPr/>
            </p:nvSpPr>
            <p:spPr bwMode="auto">
              <a:xfrm>
                <a:off x="2621" y="347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40" name="Line 26"/>
              <p:cNvSpPr>
                <a:spLocks noChangeShapeType="1"/>
              </p:cNvSpPr>
              <p:nvPr/>
            </p:nvSpPr>
            <p:spPr bwMode="auto">
              <a:xfrm>
                <a:off x="2613" y="30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41" name="Line 27"/>
              <p:cNvSpPr>
                <a:spLocks noChangeShapeType="1"/>
              </p:cNvSpPr>
              <p:nvPr/>
            </p:nvSpPr>
            <p:spPr bwMode="auto">
              <a:xfrm>
                <a:off x="2619" y="2579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42" name="Line 28"/>
              <p:cNvSpPr>
                <a:spLocks noChangeShapeType="1"/>
              </p:cNvSpPr>
              <p:nvPr/>
            </p:nvSpPr>
            <p:spPr bwMode="auto">
              <a:xfrm>
                <a:off x="2624" y="212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43" name="Line 29"/>
              <p:cNvSpPr>
                <a:spLocks noChangeShapeType="1"/>
              </p:cNvSpPr>
              <p:nvPr/>
            </p:nvSpPr>
            <p:spPr bwMode="auto">
              <a:xfrm>
                <a:off x="2621" y="165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44" name="Text Box 30"/>
              <p:cNvSpPr txBox="1">
                <a:spLocks noChangeArrowheads="1"/>
              </p:cNvSpPr>
              <p:nvPr/>
            </p:nvSpPr>
            <p:spPr bwMode="auto">
              <a:xfrm>
                <a:off x="2205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100</a:t>
                </a:r>
              </a:p>
            </p:txBody>
          </p:sp>
          <p:sp>
            <p:nvSpPr>
              <p:cNvPr id="13345" name="Text Box 31"/>
              <p:cNvSpPr txBox="1">
                <a:spLocks noChangeArrowheads="1"/>
              </p:cNvSpPr>
              <p:nvPr/>
            </p:nvSpPr>
            <p:spPr bwMode="auto">
              <a:xfrm>
                <a:off x="2216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200</a:t>
                </a:r>
              </a:p>
            </p:txBody>
          </p:sp>
          <p:sp>
            <p:nvSpPr>
              <p:cNvPr id="13346" name="Text Box 32"/>
              <p:cNvSpPr txBox="1">
                <a:spLocks noChangeArrowheads="1"/>
              </p:cNvSpPr>
              <p:nvPr/>
            </p:nvSpPr>
            <p:spPr bwMode="auto">
              <a:xfrm>
                <a:off x="2216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300</a:t>
                </a:r>
              </a:p>
            </p:txBody>
          </p:sp>
          <p:sp>
            <p:nvSpPr>
              <p:cNvPr id="13347" name="Text Box 33"/>
              <p:cNvSpPr txBox="1">
                <a:spLocks noChangeArrowheads="1"/>
              </p:cNvSpPr>
              <p:nvPr/>
            </p:nvSpPr>
            <p:spPr bwMode="auto">
              <a:xfrm>
                <a:off x="2216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400</a:t>
                </a:r>
              </a:p>
            </p:txBody>
          </p:sp>
          <p:sp>
            <p:nvSpPr>
              <p:cNvPr id="13348" name="Text Box 34"/>
              <p:cNvSpPr txBox="1">
                <a:spLocks noChangeArrowheads="1"/>
              </p:cNvSpPr>
              <p:nvPr/>
            </p:nvSpPr>
            <p:spPr bwMode="auto">
              <a:xfrm>
                <a:off x="2202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</p:grpSp>
        <p:grpSp>
          <p:nvGrpSpPr>
            <p:cNvPr id="13323" name="Group 51"/>
            <p:cNvGrpSpPr>
              <a:grpSpLocks/>
            </p:cNvGrpSpPr>
            <p:nvPr/>
          </p:nvGrpSpPr>
          <p:grpSpPr bwMode="auto">
            <a:xfrm>
              <a:off x="2608" y="1541"/>
              <a:ext cx="285" cy="2054"/>
              <a:chOff x="2608" y="1541"/>
              <a:chExt cx="285" cy="2054"/>
            </a:xfrm>
          </p:grpSpPr>
          <p:sp>
            <p:nvSpPr>
              <p:cNvPr id="13324" name="Line 36"/>
              <p:cNvSpPr>
                <a:spLocks noChangeShapeType="1"/>
              </p:cNvSpPr>
              <p:nvPr/>
            </p:nvSpPr>
            <p:spPr bwMode="auto">
              <a:xfrm>
                <a:off x="2621" y="359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25" name="Line 38"/>
              <p:cNvSpPr>
                <a:spLocks noChangeShapeType="1"/>
              </p:cNvSpPr>
              <p:nvPr/>
            </p:nvSpPr>
            <p:spPr bwMode="auto">
              <a:xfrm>
                <a:off x="2619" y="335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26" name="Line 39"/>
              <p:cNvSpPr>
                <a:spLocks noChangeShapeType="1"/>
              </p:cNvSpPr>
              <p:nvPr/>
            </p:nvSpPr>
            <p:spPr bwMode="auto">
              <a:xfrm>
                <a:off x="2613" y="315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27" name="Line 40"/>
              <p:cNvSpPr>
                <a:spLocks noChangeShapeType="1"/>
              </p:cNvSpPr>
              <p:nvPr/>
            </p:nvSpPr>
            <p:spPr bwMode="auto">
              <a:xfrm>
                <a:off x="2608" y="291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28" name="Line 41"/>
              <p:cNvSpPr>
                <a:spLocks noChangeShapeType="1"/>
              </p:cNvSpPr>
              <p:nvPr/>
            </p:nvSpPr>
            <p:spPr bwMode="auto">
              <a:xfrm>
                <a:off x="2608" y="2704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29" name="Line 42"/>
              <p:cNvSpPr>
                <a:spLocks noChangeShapeType="1"/>
              </p:cNvSpPr>
              <p:nvPr/>
            </p:nvSpPr>
            <p:spPr bwMode="auto">
              <a:xfrm>
                <a:off x="2608" y="2478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30" name="Line 43"/>
              <p:cNvSpPr>
                <a:spLocks noChangeShapeType="1"/>
              </p:cNvSpPr>
              <p:nvPr/>
            </p:nvSpPr>
            <p:spPr bwMode="auto">
              <a:xfrm>
                <a:off x="2608" y="22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31" name="Line 44"/>
              <p:cNvSpPr>
                <a:spLocks noChangeShapeType="1"/>
              </p:cNvSpPr>
              <p:nvPr/>
            </p:nvSpPr>
            <p:spPr bwMode="auto">
              <a:xfrm>
                <a:off x="2608" y="200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32" name="Line 45"/>
              <p:cNvSpPr>
                <a:spLocks noChangeShapeType="1"/>
              </p:cNvSpPr>
              <p:nvPr/>
            </p:nvSpPr>
            <p:spPr bwMode="auto">
              <a:xfrm>
                <a:off x="2608" y="176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3333" name="Line 46"/>
              <p:cNvSpPr>
                <a:spLocks noChangeShapeType="1"/>
              </p:cNvSpPr>
              <p:nvPr/>
            </p:nvSpPr>
            <p:spPr bwMode="auto">
              <a:xfrm>
                <a:off x="2608" y="154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4383" name="Freeform 47"/>
          <p:cNvSpPr>
            <a:spLocks/>
          </p:cNvSpPr>
          <p:nvPr/>
        </p:nvSpPr>
        <p:spPr bwMode="auto">
          <a:xfrm>
            <a:off x="4643438" y="3573463"/>
            <a:ext cx="373062" cy="142875"/>
          </a:xfrm>
          <a:custGeom>
            <a:avLst/>
            <a:gdLst>
              <a:gd name="T0" fmla="*/ 46 w 235"/>
              <a:gd name="T1" fmla="*/ 90 h 90"/>
              <a:gd name="T2" fmla="*/ 227 w 235"/>
              <a:gd name="T3" fmla="*/ 45 h 90"/>
              <a:gd name="T4" fmla="*/ 0 w 235"/>
              <a:gd name="T5" fmla="*/ 0 h 90"/>
              <a:gd name="T6" fmla="*/ 0 60000 65536"/>
              <a:gd name="T7" fmla="*/ 0 60000 65536"/>
              <a:gd name="T8" fmla="*/ 0 60000 65536"/>
              <a:gd name="T9" fmla="*/ 0 w 235"/>
              <a:gd name="T10" fmla="*/ 0 h 90"/>
              <a:gd name="T11" fmla="*/ 235 w 235"/>
              <a:gd name="T12" fmla="*/ 90 h 9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35" h="90">
                <a:moveTo>
                  <a:pt x="46" y="90"/>
                </a:moveTo>
                <a:cubicBezTo>
                  <a:pt x="140" y="75"/>
                  <a:pt x="235" y="60"/>
                  <a:pt x="227" y="45"/>
                </a:cubicBezTo>
                <a:cubicBezTo>
                  <a:pt x="219" y="30"/>
                  <a:pt x="38" y="7"/>
                  <a:pt x="0" y="0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4384" name="Freeform 48"/>
          <p:cNvSpPr>
            <a:spLocks/>
          </p:cNvSpPr>
          <p:nvPr/>
        </p:nvSpPr>
        <p:spPr bwMode="auto">
          <a:xfrm>
            <a:off x="4572000" y="3357563"/>
            <a:ext cx="442913" cy="215900"/>
          </a:xfrm>
          <a:custGeom>
            <a:avLst/>
            <a:gdLst>
              <a:gd name="T0" fmla="*/ 0 w 279"/>
              <a:gd name="T1" fmla="*/ 136 h 136"/>
              <a:gd name="T2" fmla="*/ 272 w 279"/>
              <a:gd name="T3" fmla="*/ 45 h 136"/>
              <a:gd name="T4" fmla="*/ 45 w 279"/>
              <a:gd name="T5" fmla="*/ 0 h 136"/>
              <a:gd name="T6" fmla="*/ 0 60000 65536"/>
              <a:gd name="T7" fmla="*/ 0 60000 65536"/>
              <a:gd name="T8" fmla="*/ 0 60000 65536"/>
              <a:gd name="T9" fmla="*/ 0 w 279"/>
              <a:gd name="T10" fmla="*/ 0 h 136"/>
              <a:gd name="T11" fmla="*/ 279 w 279"/>
              <a:gd name="T12" fmla="*/ 136 h 13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79" h="136">
                <a:moveTo>
                  <a:pt x="0" y="136"/>
                </a:moveTo>
                <a:cubicBezTo>
                  <a:pt x="132" y="102"/>
                  <a:pt x="265" y="68"/>
                  <a:pt x="272" y="45"/>
                </a:cubicBezTo>
                <a:cubicBezTo>
                  <a:pt x="279" y="22"/>
                  <a:pt x="162" y="11"/>
                  <a:pt x="45" y="0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4385" name="Freeform 49"/>
          <p:cNvSpPr>
            <a:spLocks/>
          </p:cNvSpPr>
          <p:nvPr/>
        </p:nvSpPr>
        <p:spPr bwMode="auto">
          <a:xfrm>
            <a:off x="4572000" y="3141663"/>
            <a:ext cx="504825" cy="215900"/>
          </a:xfrm>
          <a:custGeom>
            <a:avLst/>
            <a:gdLst>
              <a:gd name="T0" fmla="*/ 0 w 318"/>
              <a:gd name="T1" fmla="*/ 136 h 136"/>
              <a:gd name="T2" fmla="*/ 318 w 318"/>
              <a:gd name="T3" fmla="*/ 45 h 136"/>
              <a:gd name="T4" fmla="*/ 0 w 318"/>
              <a:gd name="T5" fmla="*/ 0 h 136"/>
              <a:gd name="T6" fmla="*/ 0 60000 65536"/>
              <a:gd name="T7" fmla="*/ 0 60000 65536"/>
              <a:gd name="T8" fmla="*/ 0 60000 65536"/>
              <a:gd name="T9" fmla="*/ 0 w 318"/>
              <a:gd name="T10" fmla="*/ 0 h 136"/>
              <a:gd name="T11" fmla="*/ 318 w 318"/>
              <a:gd name="T12" fmla="*/ 136 h 13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318" h="136">
                <a:moveTo>
                  <a:pt x="0" y="136"/>
                </a:moveTo>
                <a:cubicBezTo>
                  <a:pt x="159" y="102"/>
                  <a:pt x="318" y="68"/>
                  <a:pt x="318" y="45"/>
                </a:cubicBezTo>
                <a:cubicBezTo>
                  <a:pt x="318" y="22"/>
                  <a:pt x="159" y="11"/>
                  <a:pt x="0" y="0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4386" name="Freeform 50"/>
          <p:cNvSpPr>
            <a:spLocks/>
          </p:cNvSpPr>
          <p:nvPr/>
        </p:nvSpPr>
        <p:spPr bwMode="auto">
          <a:xfrm>
            <a:off x="4643438" y="2997200"/>
            <a:ext cx="446087" cy="144463"/>
          </a:xfrm>
          <a:custGeom>
            <a:avLst/>
            <a:gdLst>
              <a:gd name="T0" fmla="*/ 0 w 281"/>
              <a:gd name="T1" fmla="*/ 91 h 91"/>
              <a:gd name="T2" fmla="*/ 273 w 281"/>
              <a:gd name="T3" fmla="*/ 45 h 91"/>
              <a:gd name="T4" fmla="*/ 46 w 281"/>
              <a:gd name="T5" fmla="*/ 0 h 91"/>
              <a:gd name="T6" fmla="*/ 0 60000 65536"/>
              <a:gd name="T7" fmla="*/ 0 60000 65536"/>
              <a:gd name="T8" fmla="*/ 0 60000 65536"/>
              <a:gd name="T9" fmla="*/ 0 w 281"/>
              <a:gd name="T10" fmla="*/ 0 h 91"/>
              <a:gd name="T11" fmla="*/ 281 w 281"/>
              <a:gd name="T12" fmla="*/ 91 h 91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81" h="91">
                <a:moveTo>
                  <a:pt x="0" y="91"/>
                </a:moveTo>
                <a:cubicBezTo>
                  <a:pt x="132" y="75"/>
                  <a:pt x="265" y="60"/>
                  <a:pt x="273" y="45"/>
                </a:cubicBezTo>
                <a:cubicBezTo>
                  <a:pt x="281" y="30"/>
                  <a:pt x="163" y="15"/>
                  <a:pt x="46" y="0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4389" name="Text Box 53"/>
          <p:cNvSpPr txBox="1">
            <a:spLocks noChangeArrowheads="1"/>
          </p:cNvSpPr>
          <p:nvPr/>
        </p:nvSpPr>
        <p:spPr bwMode="auto">
          <a:xfrm>
            <a:off x="6084888" y="4005263"/>
            <a:ext cx="244792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>
                <a:solidFill>
                  <a:srgbClr val="FF0000"/>
                </a:solidFill>
              </a:rPr>
              <a:t>ANSWER – 4 Jumps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438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438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3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438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438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143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438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1438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143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1438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1438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1000"/>
                                        <p:tgtEl>
                                          <p:spTgt spid="143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2000"/>
                                        <p:tgtEl>
                                          <p:spTgt spid="1438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2000" fill="hold"/>
                                        <p:tgtEl>
                                          <p:spTgt spid="1438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2000" fill="hold"/>
                                        <p:tgtEl>
                                          <p:spTgt spid="1438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2000" fill="hold"/>
                                        <p:tgtEl>
                                          <p:spTgt spid="1438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71" grpId="0"/>
      <p:bldP spid="14383" grpId="0" animBg="1"/>
      <p:bldP spid="14384" grpId="0" animBg="1"/>
      <p:bldP spid="14385" grpId="0" animBg="1"/>
      <p:bldP spid="14386" grpId="0" animBg="1"/>
      <p:bldP spid="14389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grpSp>
        <p:nvGrpSpPr>
          <p:cNvPr id="2" name="Group 74"/>
          <p:cNvGrpSpPr>
            <a:grpSpLocks/>
          </p:cNvGrpSpPr>
          <p:nvPr/>
        </p:nvGrpSpPr>
        <p:grpSpPr bwMode="auto">
          <a:xfrm>
            <a:off x="3352800" y="1762125"/>
            <a:ext cx="2514600" cy="4114800"/>
            <a:chOff x="2112" y="1110"/>
            <a:chExt cx="1584" cy="2592"/>
          </a:xfrm>
        </p:grpSpPr>
        <p:grpSp>
          <p:nvGrpSpPr>
            <p:cNvPr id="14342" name="Group 73"/>
            <p:cNvGrpSpPr>
              <a:grpSpLocks/>
            </p:cNvGrpSpPr>
            <p:nvPr/>
          </p:nvGrpSpPr>
          <p:grpSpPr bwMode="auto">
            <a:xfrm>
              <a:off x="2112" y="1110"/>
              <a:ext cx="1584" cy="2592"/>
              <a:chOff x="2112" y="1110"/>
              <a:chExt cx="1584" cy="2592"/>
            </a:xfrm>
          </p:grpSpPr>
          <p:sp>
            <p:nvSpPr>
              <p:cNvPr id="14369" name="Freeform 6"/>
              <p:cNvSpPr>
                <a:spLocks/>
              </p:cNvSpPr>
              <p:nvPr/>
            </p:nvSpPr>
            <p:spPr bwMode="auto">
              <a:xfrm>
                <a:off x="2112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4370" name="Text Box 7"/>
              <p:cNvSpPr txBox="1">
                <a:spLocks noChangeArrowheads="1"/>
              </p:cNvSpPr>
              <p:nvPr/>
            </p:nvSpPr>
            <p:spPr bwMode="auto">
              <a:xfrm>
                <a:off x="2328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14371" name="Group 8"/>
              <p:cNvGrpSpPr>
                <a:grpSpLocks/>
              </p:cNvGrpSpPr>
              <p:nvPr/>
            </p:nvGrpSpPr>
            <p:grpSpPr bwMode="auto">
              <a:xfrm>
                <a:off x="2723" y="2795"/>
                <a:ext cx="367" cy="907"/>
                <a:chOff x="2584" y="2795"/>
                <a:chExt cx="367" cy="907"/>
              </a:xfrm>
            </p:grpSpPr>
            <p:grpSp>
              <p:nvGrpSpPr>
                <p:cNvPr id="14389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4391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4392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4393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4390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4372" name="Group 14"/>
              <p:cNvGrpSpPr>
                <a:grpSpLocks/>
              </p:cNvGrpSpPr>
              <p:nvPr/>
            </p:nvGrpSpPr>
            <p:grpSpPr bwMode="auto">
              <a:xfrm>
                <a:off x="2723" y="1885"/>
                <a:ext cx="367" cy="907"/>
                <a:chOff x="2584" y="2795"/>
                <a:chExt cx="367" cy="907"/>
              </a:xfrm>
            </p:grpSpPr>
            <p:grpSp>
              <p:nvGrpSpPr>
                <p:cNvPr id="14384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4386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4387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4388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4385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4373" name="Group 20"/>
              <p:cNvGrpSpPr>
                <a:grpSpLocks/>
              </p:cNvGrpSpPr>
              <p:nvPr/>
            </p:nvGrpSpPr>
            <p:grpSpPr bwMode="auto">
              <a:xfrm>
                <a:off x="2723" y="1429"/>
                <a:ext cx="367" cy="907"/>
                <a:chOff x="2584" y="2795"/>
                <a:chExt cx="367" cy="907"/>
              </a:xfrm>
            </p:grpSpPr>
            <p:grpSp>
              <p:nvGrpSpPr>
                <p:cNvPr id="14379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4381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4382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4383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4380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14374" name="Text Box 31"/>
              <p:cNvSpPr txBox="1">
                <a:spLocks noChangeArrowheads="1"/>
              </p:cNvSpPr>
              <p:nvPr/>
            </p:nvSpPr>
            <p:spPr bwMode="auto">
              <a:xfrm>
                <a:off x="2344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300</a:t>
                </a:r>
              </a:p>
            </p:txBody>
          </p:sp>
          <p:sp>
            <p:nvSpPr>
              <p:cNvPr id="14375" name="Text Box 32"/>
              <p:cNvSpPr txBox="1">
                <a:spLocks noChangeArrowheads="1"/>
              </p:cNvSpPr>
              <p:nvPr/>
            </p:nvSpPr>
            <p:spPr bwMode="auto">
              <a:xfrm>
                <a:off x="2355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400</a:t>
                </a:r>
              </a:p>
            </p:txBody>
          </p:sp>
          <p:sp>
            <p:nvSpPr>
              <p:cNvPr id="14376" name="Text Box 33"/>
              <p:cNvSpPr txBox="1">
                <a:spLocks noChangeArrowheads="1"/>
              </p:cNvSpPr>
              <p:nvPr/>
            </p:nvSpPr>
            <p:spPr bwMode="auto">
              <a:xfrm>
                <a:off x="2355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  <p:sp>
            <p:nvSpPr>
              <p:cNvPr id="14377" name="Text Box 34"/>
              <p:cNvSpPr txBox="1">
                <a:spLocks noChangeArrowheads="1"/>
              </p:cNvSpPr>
              <p:nvPr/>
            </p:nvSpPr>
            <p:spPr bwMode="auto">
              <a:xfrm>
                <a:off x="2355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600</a:t>
                </a:r>
              </a:p>
            </p:txBody>
          </p:sp>
          <p:sp>
            <p:nvSpPr>
              <p:cNvPr id="14378" name="Text Box 35"/>
              <p:cNvSpPr txBox="1">
                <a:spLocks noChangeArrowheads="1"/>
              </p:cNvSpPr>
              <p:nvPr/>
            </p:nvSpPr>
            <p:spPr bwMode="auto">
              <a:xfrm>
                <a:off x="2341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700</a:t>
                </a:r>
              </a:p>
            </p:txBody>
          </p:sp>
        </p:grpSp>
        <p:grpSp>
          <p:nvGrpSpPr>
            <p:cNvPr id="14343" name="Group 72"/>
            <p:cNvGrpSpPr>
              <a:grpSpLocks/>
            </p:cNvGrpSpPr>
            <p:nvPr/>
          </p:nvGrpSpPr>
          <p:grpSpPr bwMode="auto">
            <a:xfrm>
              <a:off x="2749" y="1512"/>
              <a:ext cx="288" cy="2100"/>
              <a:chOff x="2749" y="1512"/>
              <a:chExt cx="288" cy="2100"/>
            </a:xfrm>
          </p:grpSpPr>
          <p:grpSp>
            <p:nvGrpSpPr>
              <p:cNvPr id="14344" name="Group 50"/>
              <p:cNvGrpSpPr>
                <a:grpSpLocks/>
              </p:cNvGrpSpPr>
              <p:nvPr/>
            </p:nvGrpSpPr>
            <p:grpSpPr bwMode="auto">
              <a:xfrm>
                <a:off x="2752" y="3339"/>
                <a:ext cx="280" cy="273"/>
                <a:chOff x="2752" y="3339"/>
                <a:chExt cx="280" cy="273"/>
              </a:xfrm>
            </p:grpSpPr>
            <p:sp>
              <p:nvSpPr>
                <p:cNvPr id="14365" name="Line 26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66" name="Line 47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67" name="Line 48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68" name="Line 49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4345" name="Group 51"/>
              <p:cNvGrpSpPr>
                <a:grpSpLocks/>
              </p:cNvGrpSpPr>
              <p:nvPr/>
            </p:nvGrpSpPr>
            <p:grpSpPr bwMode="auto">
              <a:xfrm>
                <a:off x="2749" y="2891"/>
                <a:ext cx="280" cy="273"/>
                <a:chOff x="2752" y="3339"/>
                <a:chExt cx="280" cy="273"/>
              </a:xfrm>
            </p:grpSpPr>
            <p:sp>
              <p:nvSpPr>
                <p:cNvPr id="14361" name="Line 52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62" name="Line 53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63" name="Line 54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64" name="Line 55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4346" name="Group 56"/>
              <p:cNvGrpSpPr>
                <a:grpSpLocks/>
              </p:cNvGrpSpPr>
              <p:nvPr/>
            </p:nvGrpSpPr>
            <p:grpSpPr bwMode="auto">
              <a:xfrm>
                <a:off x="2749" y="2430"/>
                <a:ext cx="280" cy="273"/>
                <a:chOff x="2752" y="3339"/>
                <a:chExt cx="280" cy="273"/>
              </a:xfrm>
            </p:grpSpPr>
            <p:sp>
              <p:nvSpPr>
                <p:cNvPr id="14357" name="Line 57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58" name="Line 58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59" name="Line 59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60" name="Line 60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4347" name="Group 61"/>
              <p:cNvGrpSpPr>
                <a:grpSpLocks/>
              </p:cNvGrpSpPr>
              <p:nvPr/>
            </p:nvGrpSpPr>
            <p:grpSpPr bwMode="auto">
              <a:xfrm>
                <a:off x="2757" y="1973"/>
                <a:ext cx="280" cy="273"/>
                <a:chOff x="2752" y="3339"/>
                <a:chExt cx="280" cy="273"/>
              </a:xfrm>
            </p:grpSpPr>
            <p:sp>
              <p:nvSpPr>
                <p:cNvPr id="14353" name="Line 62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54" name="Line 63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55" name="Line 64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56" name="Line 65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4348" name="Group 66"/>
              <p:cNvGrpSpPr>
                <a:grpSpLocks/>
              </p:cNvGrpSpPr>
              <p:nvPr/>
            </p:nvGrpSpPr>
            <p:grpSpPr bwMode="auto">
              <a:xfrm>
                <a:off x="2757" y="1512"/>
                <a:ext cx="280" cy="273"/>
                <a:chOff x="2752" y="3339"/>
                <a:chExt cx="280" cy="273"/>
              </a:xfrm>
            </p:grpSpPr>
            <p:sp>
              <p:nvSpPr>
                <p:cNvPr id="14349" name="Line 67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50" name="Line 68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51" name="Line 69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4352" name="Line 70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15431" name="Text Box 71"/>
          <p:cNvSpPr txBox="1">
            <a:spLocks noChangeArrowheads="1"/>
          </p:cNvSpPr>
          <p:nvPr/>
        </p:nvSpPr>
        <p:spPr bwMode="auto">
          <a:xfrm>
            <a:off x="539750" y="1628775"/>
            <a:ext cx="2232025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How many jumps between numbers?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15435" name="Text Box 75"/>
          <p:cNvSpPr txBox="1">
            <a:spLocks noChangeArrowheads="1"/>
          </p:cNvSpPr>
          <p:nvPr/>
        </p:nvSpPr>
        <p:spPr bwMode="auto">
          <a:xfrm>
            <a:off x="6227763" y="3860800"/>
            <a:ext cx="24479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>
                <a:solidFill>
                  <a:srgbClr val="FF0000"/>
                </a:solidFill>
              </a:rPr>
              <a:t>ANSWER – 5 Jumps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154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543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54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154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431" grpId="0"/>
      <p:bldP spid="15435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425825" y="1762125"/>
            <a:ext cx="2514600" cy="4114800"/>
            <a:chOff x="2112" y="1110"/>
            <a:chExt cx="1584" cy="2592"/>
          </a:xfrm>
        </p:grpSpPr>
        <p:grpSp>
          <p:nvGrpSpPr>
            <p:cNvPr id="15366" name="Group 5"/>
            <p:cNvGrpSpPr>
              <a:grpSpLocks/>
            </p:cNvGrpSpPr>
            <p:nvPr/>
          </p:nvGrpSpPr>
          <p:grpSpPr bwMode="auto">
            <a:xfrm>
              <a:off x="2112" y="1110"/>
              <a:ext cx="1584" cy="2592"/>
              <a:chOff x="2112" y="1110"/>
              <a:chExt cx="1584" cy="2592"/>
            </a:xfrm>
          </p:grpSpPr>
          <p:sp>
            <p:nvSpPr>
              <p:cNvPr id="15393" name="Freeform 6"/>
              <p:cNvSpPr>
                <a:spLocks/>
              </p:cNvSpPr>
              <p:nvPr/>
            </p:nvSpPr>
            <p:spPr bwMode="auto">
              <a:xfrm>
                <a:off x="2112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5394" name="Text Box 7"/>
              <p:cNvSpPr txBox="1">
                <a:spLocks noChangeArrowheads="1"/>
              </p:cNvSpPr>
              <p:nvPr/>
            </p:nvSpPr>
            <p:spPr bwMode="auto">
              <a:xfrm>
                <a:off x="2328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15395" name="Group 8"/>
              <p:cNvGrpSpPr>
                <a:grpSpLocks/>
              </p:cNvGrpSpPr>
              <p:nvPr/>
            </p:nvGrpSpPr>
            <p:grpSpPr bwMode="auto">
              <a:xfrm>
                <a:off x="2723" y="2795"/>
                <a:ext cx="367" cy="907"/>
                <a:chOff x="2584" y="2795"/>
                <a:chExt cx="367" cy="907"/>
              </a:xfrm>
            </p:grpSpPr>
            <p:grpSp>
              <p:nvGrpSpPr>
                <p:cNvPr id="15413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5415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5416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5417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5414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5396" name="Group 14"/>
              <p:cNvGrpSpPr>
                <a:grpSpLocks/>
              </p:cNvGrpSpPr>
              <p:nvPr/>
            </p:nvGrpSpPr>
            <p:grpSpPr bwMode="auto">
              <a:xfrm>
                <a:off x="2723" y="1885"/>
                <a:ext cx="367" cy="907"/>
                <a:chOff x="2584" y="2795"/>
                <a:chExt cx="367" cy="907"/>
              </a:xfrm>
            </p:grpSpPr>
            <p:grpSp>
              <p:nvGrpSpPr>
                <p:cNvPr id="15408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5410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5411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5412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5409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5397" name="Group 20"/>
              <p:cNvGrpSpPr>
                <a:grpSpLocks/>
              </p:cNvGrpSpPr>
              <p:nvPr/>
            </p:nvGrpSpPr>
            <p:grpSpPr bwMode="auto">
              <a:xfrm>
                <a:off x="2723" y="1429"/>
                <a:ext cx="367" cy="907"/>
                <a:chOff x="2584" y="2795"/>
                <a:chExt cx="367" cy="907"/>
              </a:xfrm>
            </p:grpSpPr>
            <p:grpSp>
              <p:nvGrpSpPr>
                <p:cNvPr id="15403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5405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5406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5407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5404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15398" name="Text Box 26"/>
              <p:cNvSpPr txBox="1">
                <a:spLocks noChangeArrowheads="1"/>
              </p:cNvSpPr>
              <p:nvPr/>
            </p:nvSpPr>
            <p:spPr bwMode="auto">
              <a:xfrm>
                <a:off x="2344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15399" name="Text Box 27"/>
              <p:cNvSpPr txBox="1">
                <a:spLocks noChangeArrowheads="1"/>
              </p:cNvSpPr>
              <p:nvPr/>
            </p:nvSpPr>
            <p:spPr bwMode="auto">
              <a:xfrm>
                <a:off x="2355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400</a:t>
                </a:r>
              </a:p>
            </p:txBody>
          </p:sp>
          <p:sp>
            <p:nvSpPr>
              <p:cNvPr id="15400" name="Text Box 28"/>
              <p:cNvSpPr txBox="1">
                <a:spLocks noChangeArrowheads="1"/>
              </p:cNvSpPr>
              <p:nvPr/>
            </p:nvSpPr>
            <p:spPr bwMode="auto">
              <a:xfrm>
                <a:off x="2355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15401" name="Text Box 29"/>
              <p:cNvSpPr txBox="1">
                <a:spLocks noChangeArrowheads="1"/>
              </p:cNvSpPr>
              <p:nvPr/>
            </p:nvSpPr>
            <p:spPr bwMode="auto">
              <a:xfrm>
                <a:off x="2355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  <p:sp>
            <p:nvSpPr>
              <p:cNvPr id="15402" name="Text Box 30"/>
              <p:cNvSpPr txBox="1">
                <a:spLocks noChangeArrowheads="1"/>
              </p:cNvSpPr>
              <p:nvPr/>
            </p:nvSpPr>
            <p:spPr bwMode="auto">
              <a:xfrm>
                <a:off x="2341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</p:grpSp>
        <p:grpSp>
          <p:nvGrpSpPr>
            <p:cNvPr id="15367" name="Group 31"/>
            <p:cNvGrpSpPr>
              <a:grpSpLocks/>
            </p:cNvGrpSpPr>
            <p:nvPr/>
          </p:nvGrpSpPr>
          <p:grpSpPr bwMode="auto">
            <a:xfrm>
              <a:off x="2749" y="1512"/>
              <a:ext cx="288" cy="2100"/>
              <a:chOff x="2749" y="1512"/>
              <a:chExt cx="288" cy="2100"/>
            </a:xfrm>
          </p:grpSpPr>
          <p:grpSp>
            <p:nvGrpSpPr>
              <p:cNvPr id="15368" name="Group 32"/>
              <p:cNvGrpSpPr>
                <a:grpSpLocks/>
              </p:cNvGrpSpPr>
              <p:nvPr/>
            </p:nvGrpSpPr>
            <p:grpSpPr bwMode="auto">
              <a:xfrm>
                <a:off x="2752" y="3339"/>
                <a:ext cx="280" cy="273"/>
                <a:chOff x="2752" y="3339"/>
                <a:chExt cx="280" cy="273"/>
              </a:xfrm>
            </p:grpSpPr>
            <p:sp>
              <p:nvSpPr>
                <p:cNvPr id="15389" name="Line 3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90" name="Line 3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91" name="Line 3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92" name="Line 3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5369" name="Group 37"/>
              <p:cNvGrpSpPr>
                <a:grpSpLocks/>
              </p:cNvGrpSpPr>
              <p:nvPr/>
            </p:nvGrpSpPr>
            <p:grpSpPr bwMode="auto">
              <a:xfrm>
                <a:off x="2749" y="2891"/>
                <a:ext cx="280" cy="273"/>
                <a:chOff x="2752" y="3339"/>
                <a:chExt cx="280" cy="273"/>
              </a:xfrm>
            </p:grpSpPr>
            <p:sp>
              <p:nvSpPr>
                <p:cNvPr id="15385" name="Line 3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86" name="Line 3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87" name="Line 4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88" name="Line 4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5370" name="Group 42"/>
              <p:cNvGrpSpPr>
                <a:grpSpLocks/>
              </p:cNvGrpSpPr>
              <p:nvPr/>
            </p:nvGrpSpPr>
            <p:grpSpPr bwMode="auto">
              <a:xfrm>
                <a:off x="2749" y="2430"/>
                <a:ext cx="280" cy="273"/>
                <a:chOff x="2752" y="3339"/>
                <a:chExt cx="280" cy="273"/>
              </a:xfrm>
            </p:grpSpPr>
            <p:sp>
              <p:nvSpPr>
                <p:cNvPr id="15381" name="Line 4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82" name="Line 4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83" name="Line 4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84" name="Line 4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5371" name="Group 47"/>
              <p:cNvGrpSpPr>
                <a:grpSpLocks/>
              </p:cNvGrpSpPr>
              <p:nvPr/>
            </p:nvGrpSpPr>
            <p:grpSpPr bwMode="auto">
              <a:xfrm>
                <a:off x="2757" y="1973"/>
                <a:ext cx="280" cy="273"/>
                <a:chOff x="2752" y="3339"/>
                <a:chExt cx="280" cy="273"/>
              </a:xfrm>
            </p:grpSpPr>
            <p:sp>
              <p:nvSpPr>
                <p:cNvPr id="15377" name="Line 4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78" name="Line 4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79" name="Line 5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80" name="Line 5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5372" name="Group 52"/>
              <p:cNvGrpSpPr>
                <a:grpSpLocks/>
              </p:cNvGrpSpPr>
              <p:nvPr/>
            </p:nvGrpSpPr>
            <p:grpSpPr bwMode="auto">
              <a:xfrm>
                <a:off x="2757" y="1512"/>
                <a:ext cx="280" cy="273"/>
                <a:chOff x="2752" y="3339"/>
                <a:chExt cx="280" cy="273"/>
              </a:xfrm>
            </p:grpSpPr>
            <p:sp>
              <p:nvSpPr>
                <p:cNvPr id="15373" name="Line 5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74" name="Line 5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75" name="Line 5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5376" name="Line 5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16441" name="Text Box 57"/>
          <p:cNvSpPr txBox="1">
            <a:spLocks noChangeArrowheads="1"/>
          </p:cNvSpPr>
          <p:nvPr/>
        </p:nvSpPr>
        <p:spPr bwMode="auto">
          <a:xfrm>
            <a:off x="755650" y="1700213"/>
            <a:ext cx="2232025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How many jumps between numbers?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16442" name="Text Box 58"/>
          <p:cNvSpPr txBox="1">
            <a:spLocks noChangeArrowheads="1"/>
          </p:cNvSpPr>
          <p:nvPr/>
        </p:nvSpPr>
        <p:spPr bwMode="auto">
          <a:xfrm>
            <a:off x="6227763" y="3716338"/>
            <a:ext cx="244792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>
                <a:solidFill>
                  <a:srgbClr val="FF0000"/>
                </a:solidFill>
              </a:rPr>
              <a:t>ANSWER – 10 Jumps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164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644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64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164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441" grpId="0"/>
      <p:bldP spid="16442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281363" y="1762125"/>
            <a:ext cx="2514600" cy="4114800"/>
            <a:chOff x="1973" y="1110"/>
            <a:chExt cx="1584" cy="2592"/>
          </a:xfrm>
        </p:grpSpPr>
        <p:grpSp>
          <p:nvGrpSpPr>
            <p:cNvPr id="16390" name="Group 5"/>
            <p:cNvGrpSpPr>
              <a:grpSpLocks/>
            </p:cNvGrpSpPr>
            <p:nvPr/>
          </p:nvGrpSpPr>
          <p:grpSpPr bwMode="auto">
            <a:xfrm>
              <a:off x="1973" y="1110"/>
              <a:ext cx="1584" cy="2592"/>
              <a:chOff x="1973" y="1110"/>
              <a:chExt cx="1584" cy="2592"/>
            </a:xfrm>
          </p:grpSpPr>
          <p:sp>
            <p:nvSpPr>
              <p:cNvPr id="16402" name="Freeform 6"/>
              <p:cNvSpPr>
                <a:spLocks/>
              </p:cNvSpPr>
              <p:nvPr/>
            </p:nvSpPr>
            <p:spPr bwMode="auto">
              <a:xfrm>
                <a:off x="1973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3" name="Text Box 7"/>
              <p:cNvSpPr txBox="1">
                <a:spLocks noChangeArrowheads="1"/>
              </p:cNvSpPr>
              <p:nvPr/>
            </p:nvSpPr>
            <p:spPr bwMode="auto">
              <a:xfrm>
                <a:off x="2189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16404" name="Group 8"/>
              <p:cNvGrpSpPr>
                <a:grpSpLocks/>
              </p:cNvGrpSpPr>
              <p:nvPr/>
            </p:nvGrpSpPr>
            <p:grpSpPr bwMode="auto">
              <a:xfrm>
                <a:off x="2584" y="2795"/>
                <a:ext cx="367" cy="907"/>
                <a:chOff x="2584" y="2795"/>
                <a:chExt cx="367" cy="907"/>
              </a:xfrm>
            </p:grpSpPr>
            <p:grpSp>
              <p:nvGrpSpPr>
                <p:cNvPr id="16427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6429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6430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6431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6428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6405" name="Group 14"/>
              <p:cNvGrpSpPr>
                <a:grpSpLocks/>
              </p:cNvGrpSpPr>
              <p:nvPr/>
            </p:nvGrpSpPr>
            <p:grpSpPr bwMode="auto">
              <a:xfrm>
                <a:off x="2584" y="1885"/>
                <a:ext cx="367" cy="907"/>
                <a:chOff x="2584" y="2795"/>
                <a:chExt cx="367" cy="907"/>
              </a:xfrm>
            </p:grpSpPr>
            <p:grpSp>
              <p:nvGrpSpPr>
                <p:cNvPr id="16422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6424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6425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6426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6423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6406" name="Group 20"/>
              <p:cNvGrpSpPr>
                <a:grpSpLocks/>
              </p:cNvGrpSpPr>
              <p:nvPr/>
            </p:nvGrpSpPr>
            <p:grpSpPr bwMode="auto">
              <a:xfrm>
                <a:off x="2584" y="1429"/>
                <a:ext cx="367" cy="907"/>
                <a:chOff x="2584" y="2795"/>
                <a:chExt cx="367" cy="907"/>
              </a:xfrm>
            </p:grpSpPr>
            <p:grpSp>
              <p:nvGrpSpPr>
                <p:cNvPr id="16417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6419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6420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6421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6418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16407" name="Line 26"/>
              <p:cNvSpPr>
                <a:spLocks noChangeShapeType="1"/>
              </p:cNvSpPr>
              <p:nvPr/>
            </p:nvSpPr>
            <p:spPr bwMode="auto">
              <a:xfrm>
                <a:off x="2621" y="347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8" name="Line 27"/>
              <p:cNvSpPr>
                <a:spLocks noChangeShapeType="1"/>
              </p:cNvSpPr>
              <p:nvPr/>
            </p:nvSpPr>
            <p:spPr bwMode="auto">
              <a:xfrm>
                <a:off x="2613" y="30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9" name="Line 28"/>
              <p:cNvSpPr>
                <a:spLocks noChangeShapeType="1"/>
              </p:cNvSpPr>
              <p:nvPr/>
            </p:nvSpPr>
            <p:spPr bwMode="auto">
              <a:xfrm>
                <a:off x="2619" y="2579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0" name="Line 29"/>
              <p:cNvSpPr>
                <a:spLocks noChangeShapeType="1"/>
              </p:cNvSpPr>
              <p:nvPr/>
            </p:nvSpPr>
            <p:spPr bwMode="auto">
              <a:xfrm>
                <a:off x="2624" y="212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1" name="Line 30"/>
              <p:cNvSpPr>
                <a:spLocks noChangeShapeType="1"/>
              </p:cNvSpPr>
              <p:nvPr/>
            </p:nvSpPr>
            <p:spPr bwMode="auto">
              <a:xfrm>
                <a:off x="2621" y="165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12" name="Text Box 31"/>
              <p:cNvSpPr txBox="1">
                <a:spLocks noChangeArrowheads="1"/>
              </p:cNvSpPr>
              <p:nvPr/>
            </p:nvSpPr>
            <p:spPr bwMode="auto">
              <a:xfrm>
                <a:off x="2205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  <p:sp>
            <p:nvSpPr>
              <p:cNvPr id="16413" name="Text Box 32"/>
              <p:cNvSpPr txBox="1">
                <a:spLocks noChangeArrowheads="1"/>
              </p:cNvSpPr>
              <p:nvPr/>
            </p:nvSpPr>
            <p:spPr bwMode="auto">
              <a:xfrm>
                <a:off x="2216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600</a:t>
                </a:r>
              </a:p>
            </p:txBody>
          </p:sp>
          <p:sp>
            <p:nvSpPr>
              <p:cNvPr id="16414" name="Text Box 33"/>
              <p:cNvSpPr txBox="1">
                <a:spLocks noChangeArrowheads="1"/>
              </p:cNvSpPr>
              <p:nvPr/>
            </p:nvSpPr>
            <p:spPr bwMode="auto">
              <a:xfrm>
                <a:off x="2216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700</a:t>
                </a:r>
              </a:p>
            </p:txBody>
          </p:sp>
          <p:sp>
            <p:nvSpPr>
              <p:cNvPr id="16415" name="Text Box 34"/>
              <p:cNvSpPr txBox="1">
                <a:spLocks noChangeArrowheads="1"/>
              </p:cNvSpPr>
              <p:nvPr/>
            </p:nvSpPr>
            <p:spPr bwMode="auto">
              <a:xfrm>
                <a:off x="2216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800</a:t>
                </a:r>
              </a:p>
            </p:txBody>
          </p:sp>
          <p:sp>
            <p:nvSpPr>
              <p:cNvPr id="16416" name="Text Box 35"/>
              <p:cNvSpPr txBox="1">
                <a:spLocks noChangeArrowheads="1"/>
              </p:cNvSpPr>
              <p:nvPr/>
            </p:nvSpPr>
            <p:spPr bwMode="auto">
              <a:xfrm>
                <a:off x="2202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900</a:t>
                </a:r>
              </a:p>
            </p:txBody>
          </p:sp>
        </p:grpSp>
        <p:grpSp>
          <p:nvGrpSpPr>
            <p:cNvPr id="16391" name="Group 36"/>
            <p:cNvGrpSpPr>
              <a:grpSpLocks/>
            </p:cNvGrpSpPr>
            <p:nvPr/>
          </p:nvGrpSpPr>
          <p:grpSpPr bwMode="auto">
            <a:xfrm>
              <a:off x="2608" y="1541"/>
              <a:ext cx="285" cy="2054"/>
              <a:chOff x="2608" y="1541"/>
              <a:chExt cx="285" cy="2054"/>
            </a:xfrm>
          </p:grpSpPr>
          <p:sp>
            <p:nvSpPr>
              <p:cNvPr id="16392" name="Line 37"/>
              <p:cNvSpPr>
                <a:spLocks noChangeShapeType="1"/>
              </p:cNvSpPr>
              <p:nvPr/>
            </p:nvSpPr>
            <p:spPr bwMode="auto">
              <a:xfrm>
                <a:off x="2621" y="359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3" name="Line 38"/>
              <p:cNvSpPr>
                <a:spLocks noChangeShapeType="1"/>
              </p:cNvSpPr>
              <p:nvPr/>
            </p:nvSpPr>
            <p:spPr bwMode="auto">
              <a:xfrm>
                <a:off x="2619" y="335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4" name="Line 39"/>
              <p:cNvSpPr>
                <a:spLocks noChangeShapeType="1"/>
              </p:cNvSpPr>
              <p:nvPr/>
            </p:nvSpPr>
            <p:spPr bwMode="auto">
              <a:xfrm>
                <a:off x="2613" y="315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5" name="Line 40"/>
              <p:cNvSpPr>
                <a:spLocks noChangeShapeType="1"/>
              </p:cNvSpPr>
              <p:nvPr/>
            </p:nvSpPr>
            <p:spPr bwMode="auto">
              <a:xfrm>
                <a:off x="2608" y="291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6" name="Line 41"/>
              <p:cNvSpPr>
                <a:spLocks noChangeShapeType="1"/>
              </p:cNvSpPr>
              <p:nvPr/>
            </p:nvSpPr>
            <p:spPr bwMode="auto">
              <a:xfrm>
                <a:off x="2608" y="2704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7" name="Line 42"/>
              <p:cNvSpPr>
                <a:spLocks noChangeShapeType="1"/>
              </p:cNvSpPr>
              <p:nvPr/>
            </p:nvSpPr>
            <p:spPr bwMode="auto">
              <a:xfrm>
                <a:off x="2608" y="2478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8" name="Line 43"/>
              <p:cNvSpPr>
                <a:spLocks noChangeShapeType="1"/>
              </p:cNvSpPr>
              <p:nvPr/>
            </p:nvSpPr>
            <p:spPr bwMode="auto">
              <a:xfrm>
                <a:off x="2608" y="22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399" name="Line 44"/>
              <p:cNvSpPr>
                <a:spLocks noChangeShapeType="1"/>
              </p:cNvSpPr>
              <p:nvPr/>
            </p:nvSpPr>
            <p:spPr bwMode="auto">
              <a:xfrm>
                <a:off x="2608" y="200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0" name="Line 45"/>
              <p:cNvSpPr>
                <a:spLocks noChangeShapeType="1"/>
              </p:cNvSpPr>
              <p:nvPr/>
            </p:nvSpPr>
            <p:spPr bwMode="auto">
              <a:xfrm>
                <a:off x="2608" y="176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6401" name="Line 46"/>
              <p:cNvSpPr>
                <a:spLocks noChangeShapeType="1"/>
              </p:cNvSpPr>
              <p:nvPr/>
            </p:nvSpPr>
            <p:spPr bwMode="auto">
              <a:xfrm>
                <a:off x="2608" y="154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7455" name="Text Box 47"/>
          <p:cNvSpPr txBox="1">
            <a:spLocks noChangeArrowheads="1"/>
          </p:cNvSpPr>
          <p:nvPr/>
        </p:nvSpPr>
        <p:spPr bwMode="auto">
          <a:xfrm>
            <a:off x="755650" y="1700213"/>
            <a:ext cx="2232025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How many jumps between numbers?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17456" name="Text Box 48"/>
          <p:cNvSpPr txBox="1">
            <a:spLocks noChangeArrowheads="1"/>
          </p:cNvSpPr>
          <p:nvPr/>
        </p:nvSpPr>
        <p:spPr bwMode="auto">
          <a:xfrm>
            <a:off x="6227763" y="3716338"/>
            <a:ext cx="244792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>
                <a:solidFill>
                  <a:srgbClr val="FF0000"/>
                </a:solidFill>
              </a:rPr>
              <a:t>ANSWER – 4 Jumps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1745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745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74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174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55" grpId="0"/>
      <p:bldP spid="17456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425825" y="1762125"/>
            <a:ext cx="2514600" cy="4114800"/>
            <a:chOff x="2112" y="1110"/>
            <a:chExt cx="1584" cy="2592"/>
          </a:xfrm>
        </p:grpSpPr>
        <p:grpSp>
          <p:nvGrpSpPr>
            <p:cNvPr id="17414" name="Group 5"/>
            <p:cNvGrpSpPr>
              <a:grpSpLocks/>
            </p:cNvGrpSpPr>
            <p:nvPr/>
          </p:nvGrpSpPr>
          <p:grpSpPr bwMode="auto">
            <a:xfrm>
              <a:off x="2112" y="1110"/>
              <a:ext cx="1584" cy="2592"/>
              <a:chOff x="2112" y="1110"/>
              <a:chExt cx="1584" cy="2592"/>
            </a:xfrm>
          </p:grpSpPr>
          <p:sp>
            <p:nvSpPr>
              <p:cNvPr id="17441" name="Freeform 6"/>
              <p:cNvSpPr>
                <a:spLocks/>
              </p:cNvSpPr>
              <p:nvPr/>
            </p:nvSpPr>
            <p:spPr bwMode="auto">
              <a:xfrm>
                <a:off x="2112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7442" name="Text Box 7"/>
              <p:cNvSpPr txBox="1">
                <a:spLocks noChangeArrowheads="1"/>
              </p:cNvSpPr>
              <p:nvPr/>
            </p:nvSpPr>
            <p:spPr bwMode="auto">
              <a:xfrm>
                <a:off x="2328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17443" name="Group 8"/>
              <p:cNvGrpSpPr>
                <a:grpSpLocks/>
              </p:cNvGrpSpPr>
              <p:nvPr/>
            </p:nvGrpSpPr>
            <p:grpSpPr bwMode="auto">
              <a:xfrm>
                <a:off x="2723" y="2795"/>
                <a:ext cx="367" cy="907"/>
                <a:chOff x="2584" y="2795"/>
                <a:chExt cx="367" cy="907"/>
              </a:xfrm>
            </p:grpSpPr>
            <p:grpSp>
              <p:nvGrpSpPr>
                <p:cNvPr id="17461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7463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7464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7465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7462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7444" name="Group 14"/>
              <p:cNvGrpSpPr>
                <a:grpSpLocks/>
              </p:cNvGrpSpPr>
              <p:nvPr/>
            </p:nvGrpSpPr>
            <p:grpSpPr bwMode="auto">
              <a:xfrm>
                <a:off x="2723" y="1885"/>
                <a:ext cx="367" cy="907"/>
                <a:chOff x="2584" y="2795"/>
                <a:chExt cx="367" cy="907"/>
              </a:xfrm>
            </p:grpSpPr>
            <p:grpSp>
              <p:nvGrpSpPr>
                <p:cNvPr id="17456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7458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7459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7460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7457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7445" name="Group 20"/>
              <p:cNvGrpSpPr>
                <a:grpSpLocks/>
              </p:cNvGrpSpPr>
              <p:nvPr/>
            </p:nvGrpSpPr>
            <p:grpSpPr bwMode="auto">
              <a:xfrm>
                <a:off x="2723" y="1429"/>
                <a:ext cx="367" cy="907"/>
                <a:chOff x="2584" y="2795"/>
                <a:chExt cx="367" cy="907"/>
              </a:xfrm>
            </p:grpSpPr>
            <p:grpSp>
              <p:nvGrpSpPr>
                <p:cNvPr id="17451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17453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7454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7455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17452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17446" name="Text Box 26"/>
              <p:cNvSpPr txBox="1">
                <a:spLocks noChangeArrowheads="1"/>
              </p:cNvSpPr>
              <p:nvPr/>
            </p:nvSpPr>
            <p:spPr bwMode="auto">
              <a:xfrm>
                <a:off x="2344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17447" name="Text Box 27"/>
              <p:cNvSpPr txBox="1">
                <a:spLocks noChangeArrowheads="1"/>
              </p:cNvSpPr>
              <p:nvPr/>
            </p:nvSpPr>
            <p:spPr bwMode="auto">
              <a:xfrm>
                <a:off x="2355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100</a:t>
                </a:r>
              </a:p>
            </p:txBody>
          </p:sp>
          <p:sp>
            <p:nvSpPr>
              <p:cNvPr id="17448" name="Text Box 28"/>
              <p:cNvSpPr txBox="1">
                <a:spLocks noChangeArrowheads="1"/>
              </p:cNvSpPr>
              <p:nvPr/>
            </p:nvSpPr>
            <p:spPr bwMode="auto">
              <a:xfrm>
                <a:off x="2355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17449" name="Text Box 29"/>
              <p:cNvSpPr txBox="1">
                <a:spLocks noChangeArrowheads="1"/>
              </p:cNvSpPr>
              <p:nvPr/>
            </p:nvSpPr>
            <p:spPr bwMode="auto">
              <a:xfrm>
                <a:off x="2355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200</a:t>
                </a:r>
              </a:p>
            </p:txBody>
          </p:sp>
          <p:sp>
            <p:nvSpPr>
              <p:cNvPr id="17450" name="Text Box 30"/>
              <p:cNvSpPr txBox="1">
                <a:spLocks noChangeArrowheads="1"/>
              </p:cNvSpPr>
              <p:nvPr/>
            </p:nvSpPr>
            <p:spPr bwMode="auto">
              <a:xfrm>
                <a:off x="2341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</p:grpSp>
        <p:grpSp>
          <p:nvGrpSpPr>
            <p:cNvPr id="17415" name="Group 31"/>
            <p:cNvGrpSpPr>
              <a:grpSpLocks/>
            </p:cNvGrpSpPr>
            <p:nvPr/>
          </p:nvGrpSpPr>
          <p:grpSpPr bwMode="auto">
            <a:xfrm>
              <a:off x="2749" y="1512"/>
              <a:ext cx="288" cy="2100"/>
              <a:chOff x="2749" y="1512"/>
              <a:chExt cx="288" cy="2100"/>
            </a:xfrm>
          </p:grpSpPr>
          <p:grpSp>
            <p:nvGrpSpPr>
              <p:cNvPr id="17416" name="Group 32"/>
              <p:cNvGrpSpPr>
                <a:grpSpLocks/>
              </p:cNvGrpSpPr>
              <p:nvPr/>
            </p:nvGrpSpPr>
            <p:grpSpPr bwMode="auto">
              <a:xfrm>
                <a:off x="2752" y="3339"/>
                <a:ext cx="280" cy="273"/>
                <a:chOff x="2752" y="3339"/>
                <a:chExt cx="280" cy="273"/>
              </a:xfrm>
            </p:grpSpPr>
            <p:sp>
              <p:nvSpPr>
                <p:cNvPr id="17437" name="Line 3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8" name="Line 3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9" name="Line 3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40" name="Line 3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7417" name="Group 37"/>
              <p:cNvGrpSpPr>
                <a:grpSpLocks/>
              </p:cNvGrpSpPr>
              <p:nvPr/>
            </p:nvGrpSpPr>
            <p:grpSpPr bwMode="auto">
              <a:xfrm>
                <a:off x="2749" y="2891"/>
                <a:ext cx="280" cy="273"/>
                <a:chOff x="2752" y="3339"/>
                <a:chExt cx="280" cy="273"/>
              </a:xfrm>
            </p:grpSpPr>
            <p:sp>
              <p:nvSpPr>
                <p:cNvPr id="17433" name="Line 3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4" name="Line 3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5" name="Line 4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6" name="Line 4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7418" name="Group 42"/>
              <p:cNvGrpSpPr>
                <a:grpSpLocks/>
              </p:cNvGrpSpPr>
              <p:nvPr/>
            </p:nvGrpSpPr>
            <p:grpSpPr bwMode="auto">
              <a:xfrm>
                <a:off x="2749" y="2430"/>
                <a:ext cx="280" cy="273"/>
                <a:chOff x="2752" y="3339"/>
                <a:chExt cx="280" cy="273"/>
              </a:xfrm>
            </p:grpSpPr>
            <p:sp>
              <p:nvSpPr>
                <p:cNvPr id="17429" name="Line 4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0" name="Line 4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1" name="Line 4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32" name="Line 4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7419" name="Group 47"/>
              <p:cNvGrpSpPr>
                <a:grpSpLocks/>
              </p:cNvGrpSpPr>
              <p:nvPr/>
            </p:nvGrpSpPr>
            <p:grpSpPr bwMode="auto">
              <a:xfrm>
                <a:off x="2757" y="1973"/>
                <a:ext cx="280" cy="273"/>
                <a:chOff x="2752" y="3339"/>
                <a:chExt cx="280" cy="273"/>
              </a:xfrm>
            </p:grpSpPr>
            <p:sp>
              <p:nvSpPr>
                <p:cNvPr id="17425" name="Line 4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26" name="Line 4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27" name="Line 5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28" name="Line 5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17420" name="Group 52"/>
              <p:cNvGrpSpPr>
                <a:grpSpLocks/>
              </p:cNvGrpSpPr>
              <p:nvPr/>
            </p:nvGrpSpPr>
            <p:grpSpPr bwMode="auto">
              <a:xfrm>
                <a:off x="2757" y="1512"/>
                <a:ext cx="280" cy="273"/>
                <a:chOff x="2752" y="3339"/>
                <a:chExt cx="280" cy="273"/>
              </a:xfrm>
            </p:grpSpPr>
            <p:sp>
              <p:nvSpPr>
                <p:cNvPr id="17421" name="Line 5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22" name="Line 5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23" name="Line 5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17424" name="Line 5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18489" name="Text Box 57"/>
          <p:cNvSpPr txBox="1">
            <a:spLocks noChangeArrowheads="1"/>
          </p:cNvSpPr>
          <p:nvPr/>
        </p:nvSpPr>
        <p:spPr bwMode="auto">
          <a:xfrm>
            <a:off x="755650" y="1557338"/>
            <a:ext cx="2232025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How many jumps between numbers?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18490" name="Text Box 58"/>
          <p:cNvSpPr txBox="1">
            <a:spLocks noChangeArrowheads="1"/>
          </p:cNvSpPr>
          <p:nvPr/>
        </p:nvSpPr>
        <p:spPr bwMode="auto">
          <a:xfrm>
            <a:off x="6227763" y="3644900"/>
            <a:ext cx="24479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>
                <a:solidFill>
                  <a:srgbClr val="FF0000"/>
                </a:solidFill>
              </a:rPr>
              <a:t>ANSWER – 10 Jumps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1849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1849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184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184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89" grpId="0"/>
      <p:bldP spid="18490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mtClean="0"/>
              <a:t>Capacity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buFontTx/>
              <a:buNone/>
            </a:pPr>
            <a:endParaRPr lang="en-GB" smtClean="0"/>
          </a:p>
          <a:p>
            <a:pPr algn="ctr" eaLnBrk="1" hangingPunct="1">
              <a:buFontTx/>
              <a:buNone/>
            </a:pPr>
            <a:r>
              <a:rPr lang="en-GB" smtClean="0"/>
              <a:t>Reading Scale (2)</a:t>
            </a:r>
          </a:p>
          <a:p>
            <a:pPr algn="ctr" eaLnBrk="1" hangingPunct="1">
              <a:buFontTx/>
              <a:buNone/>
            </a:pPr>
            <a:r>
              <a:rPr lang="en-GB" smtClean="0"/>
              <a:t>(Mental Maths)</a:t>
            </a:r>
          </a:p>
          <a:p>
            <a:pPr algn="ctr" eaLnBrk="1" hangingPunct="1"/>
            <a:endParaRPr lang="en-GB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sp>
        <p:nvSpPr>
          <p:cNvPr id="20484" name="Text Box 4"/>
          <p:cNvSpPr txBox="1">
            <a:spLocks noChangeArrowheads="1"/>
          </p:cNvSpPr>
          <p:nvPr/>
        </p:nvSpPr>
        <p:spPr bwMode="auto">
          <a:xfrm>
            <a:off x="755650" y="1557338"/>
            <a:ext cx="2232025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value of each little jump?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Lets try on our example.</a:t>
            </a:r>
          </a:p>
        </p:txBody>
      </p:sp>
      <p:grpSp>
        <p:nvGrpSpPr>
          <p:cNvPr id="19460" name="Group 75"/>
          <p:cNvGrpSpPr>
            <a:grpSpLocks/>
          </p:cNvGrpSpPr>
          <p:nvPr/>
        </p:nvGrpSpPr>
        <p:grpSpPr bwMode="auto">
          <a:xfrm>
            <a:off x="3281363" y="1628775"/>
            <a:ext cx="2514600" cy="4114800"/>
            <a:chOff x="2067" y="1026"/>
            <a:chExt cx="1584" cy="2592"/>
          </a:xfrm>
        </p:grpSpPr>
        <p:grpSp>
          <p:nvGrpSpPr>
            <p:cNvPr id="19463" name="Group 5"/>
            <p:cNvGrpSpPr>
              <a:grpSpLocks/>
            </p:cNvGrpSpPr>
            <p:nvPr/>
          </p:nvGrpSpPr>
          <p:grpSpPr bwMode="auto">
            <a:xfrm>
              <a:off x="2067" y="1026"/>
              <a:ext cx="1584" cy="2592"/>
              <a:chOff x="3960" y="180"/>
              <a:chExt cx="3960" cy="6480"/>
            </a:xfrm>
          </p:grpSpPr>
          <p:grpSp>
            <p:nvGrpSpPr>
              <p:cNvPr id="19474" name="Group 6"/>
              <p:cNvGrpSpPr>
                <a:grpSpLocks/>
              </p:cNvGrpSpPr>
              <p:nvPr/>
            </p:nvGrpSpPr>
            <p:grpSpPr bwMode="auto">
              <a:xfrm>
                <a:off x="3960" y="540"/>
                <a:ext cx="3960" cy="6120"/>
                <a:chOff x="3960" y="540"/>
                <a:chExt cx="3960" cy="6120"/>
              </a:xfrm>
            </p:grpSpPr>
            <p:sp>
              <p:nvSpPr>
                <p:cNvPr id="19487" name="Freeform 7"/>
                <p:cNvSpPr>
                  <a:spLocks/>
                </p:cNvSpPr>
                <p:nvPr/>
              </p:nvSpPr>
              <p:spPr bwMode="auto">
                <a:xfrm>
                  <a:off x="3960" y="540"/>
                  <a:ext cx="3960" cy="6120"/>
                </a:xfrm>
                <a:custGeom>
                  <a:avLst/>
                  <a:gdLst>
                    <a:gd name="T0" fmla="*/ 0 w 2340"/>
                    <a:gd name="T1" fmla="*/ 0 h 6120"/>
                    <a:gd name="T2" fmla="*/ 0 w 2340"/>
                    <a:gd name="T3" fmla="*/ 6120 h 6120"/>
                    <a:gd name="T4" fmla="*/ 2340 w 2340"/>
                    <a:gd name="T5" fmla="*/ 6120 h 6120"/>
                    <a:gd name="T6" fmla="*/ 2340 w 2340"/>
                    <a:gd name="T7" fmla="*/ 0 h 612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2340"/>
                    <a:gd name="T13" fmla="*/ 0 h 6120"/>
                    <a:gd name="T14" fmla="*/ 2340 w 2340"/>
                    <a:gd name="T15" fmla="*/ 6120 h 612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340" h="6120">
                      <a:moveTo>
                        <a:pt x="0" y="0"/>
                      </a:moveTo>
                      <a:lnTo>
                        <a:pt x="0" y="6120"/>
                      </a:lnTo>
                      <a:lnTo>
                        <a:pt x="2340" y="6120"/>
                      </a:lnTo>
                      <a:lnTo>
                        <a:pt x="2340" y="0"/>
                      </a:lnTo>
                    </a:path>
                  </a:pathLst>
                </a:custGeom>
                <a:noFill/>
                <a:ln w="25400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19488" name="Group 8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700"/>
                  <a:chOff x="5490" y="960"/>
                  <a:chExt cx="915" cy="5700"/>
                </a:xfrm>
              </p:grpSpPr>
              <p:grpSp>
                <p:nvGrpSpPr>
                  <p:cNvPr id="19489" name="Group 9"/>
                  <p:cNvGrpSpPr>
                    <a:grpSpLocks/>
                  </p:cNvGrpSpPr>
                  <p:nvPr/>
                </p:nvGrpSpPr>
                <p:grpSpPr bwMode="auto">
                  <a:xfrm>
                    <a:off x="5490" y="6093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19526" name="Line 1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27" name="Line 11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28" name="Line 1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19490" name="Group 13"/>
                  <p:cNvGrpSpPr>
                    <a:grpSpLocks/>
                  </p:cNvGrpSpPr>
                  <p:nvPr/>
                </p:nvGrpSpPr>
                <p:grpSpPr bwMode="auto">
                  <a:xfrm>
                    <a:off x="5490" y="553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19523" name="Line 1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24" name="Line 1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25" name="Line 1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19491" name="Group 17"/>
                  <p:cNvGrpSpPr>
                    <a:grpSpLocks/>
                  </p:cNvGrpSpPr>
                  <p:nvPr/>
                </p:nvGrpSpPr>
                <p:grpSpPr bwMode="auto">
                  <a:xfrm>
                    <a:off x="5490" y="496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19520" name="Line 1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21" name="Line 1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22" name="Line 2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19492" name="Group 21"/>
                  <p:cNvGrpSpPr>
                    <a:grpSpLocks/>
                  </p:cNvGrpSpPr>
                  <p:nvPr/>
                </p:nvGrpSpPr>
                <p:grpSpPr bwMode="auto">
                  <a:xfrm>
                    <a:off x="5490" y="439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19517" name="Line 2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18" name="Line 2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19" name="Line 2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19493" name="Group 25"/>
                  <p:cNvGrpSpPr>
                    <a:grpSpLocks/>
                  </p:cNvGrpSpPr>
                  <p:nvPr/>
                </p:nvGrpSpPr>
                <p:grpSpPr bwMode="auto">
                  <a:xfrm>
                    <a:off x="5490" y="382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19514" name="Line 2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15" name="Line 2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16" name="Line 2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19494" name="Group 29"/>
                  <p:cNvGrpSpPr>
                    <a:grpSpLocks/>
                  </p:cNvGrpSpPr>
                  <p:nvPr/>
                </p:nvGrpSpPr>
                <p:grpSpPr bwMode="auto">
                  <a:xfrm>
                    <a:off x="5490" y="325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19511" name="Line 3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12" name="Line 31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13" name="Line 3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19495" name="Group 33"/>
                  <p:cNvGrpSpPr>
                    <a:grpSpLocks/>
                  </p:cNvGrpSpPr>
                  <p:nvPr/>
                </p:nvGrpSpPr>
                <p:grpSpPr bwMode="auto">
                  <a:xfrm>
                    <a:off x="5490" y="268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19508" name="Line 3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09" name="Line 3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10" name="Line 3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19496" name="Group 37"/>
                  <p:cNvGrpSpPr>
                    <a:grpSpLocks/>
                  </p:cNvGrpSpPr>
                  <p:nvPr/>
                </p:nvGrpSpPr>
                <p:grpSpPr bwMode="auto">
                  <a:xfrm>
                    <a:off x="5490" y="211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19505" name="Line 3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06" name="Line 3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07" name="Line 4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19497" name="Group 41"/>
                  <p:cNvGrpSpPr>
                    <a:grpSpLocks/>
                  </p:cNvGrpSpPr>
                  <p:nvPr/>
                </p:nvGrpSpPr>
                <p:grpSpPr bwMode="auto">
                  <a:xfrm>
                    <a:off x="5490" y="1530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19502" name="Line 4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03" name="Line 4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04" name="Line 4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19498" name="Group 45"/>
                  <p:cNvGrpSpPr>
                    <a:grpSpLocks/>
                  </p:cNvGrpSpPr>
                  <p:nvPr/>
                </p:nvGrpSpPr>
                <p:grpSpPr bwMode="auto">
                  <a:xfrm>
                    <a:off x="5490" y="960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19499" name="Line 4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00" name="Line 4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19501" name="Line 4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</p:grpSp>
          </p:grpSp>
          <p:grpSp>
            <p:nvGrpSpPr>
              <p:cNvPr id="19475" name="Group 49"/>
              <p:cNvGrpSpPr>
                <a:grpSpLocks/>
              </p:cNvGrpSpPr>
              <p:nvPr/>
            </p:nvGrpSpPr>
            <p:grpSpPr bwMode="auto">
              <a:xfrm>
                <a:off x="4680" y="720"/>
                <a:ext cx="900" cy="5850"/>
                <a:chOff x="4680" y="720"/>
                <a:chExt cx="900" cy="5850"/>
              </a:xfrm>
            </p:grpSpPr>
            <p:sp>
              <p:nvSpPr>
                <p:cNvPr id="19477" name="Text Box 50"/>
                <p:cNvSpPr txBox="1">
                  <a:spLocks noChangeArrowheads="1"/>
                </p:cNvSpPr>
                <p:nvPr/>
              </p:nvSpPr>
              <p:spPr bwMode="auto">
                <a:xfrm>
                  <a:off x="4680" y="585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100</a:t>
                  </a:r>
                  <a:endParaRPr lang="en-GB"/>
                </a:p>
              </p:txBody>
            </p:sp>
            <p:sp>
              <p:nvSpPr>
                <p:cNvPr id="19478" name="Text Box 51"/>
                <p:cNvSpPr txBox="1">
                  <a:spLocks noChangeArrowheads="1"/>
                </p:cNvSpPr>
                <p:nvPr/>
              </p:nvSpPr>
              <p:spPr bwMode="auto">
                <a:xfrm>
                  <a:off x="4680" y="531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200</a:t>
                  </a:r>
                  <a:endParaRPr lang="en-GB"/>
                </a:p>
              </p:txBody>
            </p:sp>
            <p:sp>
              <p:nvSpPr>
                <p:cNvPr id="19479" name="Text Box 52"/>
                <p:cNvSpPr txBox="1">
                  <a:spLocks noChangeArrowheads="1"/>
                </p:cNvSpPr>
                <p:nvPr/>
              </p:nvSpPr>
              <p:spPr bwMode="auto">
                <a:xfrm>
                  <a:off x="4680" y="472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300</a:t>
                  </a:r>
                  <a:endParaRPr lang="en-GB"/>
                </a:p>
              </p:txBody>
            </p:sp>
            <p:sp>
              <p:nvSpPr>
                <p:cNvPr id="19480" name="Text Box 53"/>
                <p:cNvSpPr txBox="1">
                  <a:spLocks noChangeArrowheads="1"/>
                </p:cNvSpPr>
                <p:nvPr/>
              </p:nvSpPr>
              <p:spPr bwMode="auto">
                <a:xfrm>
                  <a:off x="4680" y="415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400</a:t>
                  </a:r>
                  <a:endParaRPr lang="en-GB"/>
                </a:p>
              </p:txBody>
            </p:sp>
            <p:sp>
              <p:nvSpPr>
                <p:cNvPr id="19481" name="Text Box 54"/>
                <p:cNvSpPr txBox="1">
                  <a:spLocks noChangeArrowheads="1"/>
                </p:cNvSpPr>
                <p:nvPr/>
              </p:nvSpPr>
              <p:spPr bwMode="auto">
                <a:xfrm>
                  <a:off x="4680" y="360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500</a:t>
                  </a:r>
                  <a:endParaRPr lang="en-GB"/>
                </a:p>
              </p:txBody>
            </p:sp>
            <p:sp>
              <p:nvSpPr>
                <p:cNvPr id="19482" name="Text Box 55"/>
                <p:cNvSpPr txBox="1">
                  <a:spLocks noChangeArrowheads="1"/>
                </p:cNvSpPr>
                <p:nvPr/>
              </p:nvSpPr>
              <p:spPr bwMode="auto">
                <a:xfrm>
                  <a:off x="4680" y="306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600</a:t>
                  </a:r>
                  <a:endParaRPr lang="en-GB"/>
                </a:p>
              </p:txBody>
            </p:sp>
            <p:sp>
              <p:nvSpPr>
                <p:cNvPr id="19483" name="Text Box 56"/>
                <p:cNvSpPr txBox="1">
                  <a:spLocks noChangeArrowheads="1"/>
                </p:cNvSpPr>
                <p:nvPr/>
              </p:nvSpPr>
              <p:spPr bwMode="auto">
                <a:xfrm>
                  <a:off x="4680" y="244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700</a:t>
                  </a:r>
                  <a:endParaRPr lang="en-GB"/>
                </a:p>
              </p:txBody>
            </p:sp>
            <p:sp>
              <p:nvSpPr>
                <p:cNvPr id="19484" name="Text Box 57"/>
                <p:cNvSpPr txBox="1">
                  <a:spLocks noChangeArrowheads="1"/>
                </p:cNvSpPr>
                <p:nvPr/>
              </p:nvSpPr>
              <p:spPr bwMode="auto">
                <a:xfrm>
                  <a:off x="4680" y="184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800</a:t>
                  </a:r>
                  <a:endParaRPr lang="en-GB"/>
                </a:p>
              </p:txBody>
            </p:sp>
            <p:sp>
              <p:nvSpPr>
                <p:cNvPr id="19485" name="Text Box 58"/>
                <p:cNvSpPr txBox="1">
                  <a:spLocks noChangeArrowheads="1"/>
                </p:cNvSpPr>
                <p:nvPr/>
              </p:nvSpPr>
              <p:spPr bwMode="auto">
                <a:xfrm>
                  <a:off x="4680" y="127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900</a:t>
                  </a:r>
                  <a:endParaRPr lang="en-GB"/>
                </a:p>
              </p:txBody>
            </p:sp>
            <p:sp>
              <p:nvSpPr>
                <p:cNvPr id="19486" name="Text Box 59"/>
                <p:cNvSpPr txBox="1">
                  <a:spLocks noChangeArrowheads="1"/>
                </p:cNvSpPr>
                <p:nvPr/>
              </p:nvSpPr>
              <p:spPr bwMode="auto">
                <a:xfrm>
                  <a:off x="4680" y="72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1000</a:t>
                  </a:r>
                  <a:endParaRPr lang="en-GB"/>
                </a:p>
              </p:txBody>
            </p:sp>
          </p:grpSp>
          <p:sp>
            <p:nvSpPr>
              <p:cNvPr id="19476" name="Text Box 60"/>
              <p:cNvSpPr txBox="1">
                <a:spLocks noChangeArrowheads="1"/>
              </p:cNvSpPr>
              <p:nvPr/>
            </p:nvSpPr>
            <p:spPr bwMode="auto">
              <a:xfrm>
                <a:off x="4500" y="180"/>
                <a:ext cx="72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</p:grpSp>
        <p:sp>
          <p:nvSpPr>
            <p:cNvPr id="19464" name="Line 61"/>
            <p:cNvSpPr>
              <a:spLocks noChangeShapeType="1"/>
            </p:cNvSpPr>
            <p:nvPr/>
          </p:nvSpPr>
          <p:spPr bwMode="auto">
            <a:xfrm>
              <a:off x="2717" y="3499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9465" name="Line 63"/>
            <p:cNvSpPr>
              <a:spLocks noChangeShapeType="1"/>
            </p:cNvSpPr>
            <p:nvPr/>
          </p:nvSpPr>
          <p:spPr bwMode="auto">
            <a:xfrm>
              <a:off x="2720" y="3286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9466" name="Line 64"/>
            <p:cNvSpPr>
              <a:spLocks noChangeShapeType="1"/>
            </p:cNvSpPr>
            <p:nvPr/>
          </p:nvSpPr>
          <p:spPr bwMode="auto">
            <a:xfrm>
              <a:off x="2709" y="3051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9467" name="Line 65"/>
            <p:cNvSpPr>
              <a:spLocks noChangeShapeType="1"/>
            </p:cNvSpPr>
            <p:nvPr/>
          </p:nvSpPr>
          <p:spPr bwMode="auto">
            <a:xfrm>
              <a:off x="2715" y="2824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9468" name="Line 66"/>
            <p:cNvSpPr>
              <a:spLocks noChangeShapeType="1"/>
            </p:cNvSpPr>
            <p:nvPr/>
          </p:nvSpPr>
          <p:spPr bwMode="auto">
            <a:xfrm>
              <a:off x="2699" y="2598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9469" name="Line 67"/>
            <p:cNvSpPr>
              <a:spLocks noChangeShapeType="1"/>
            </p:cNvSpPr>
            <p:nvPr/>
          </p:nvSpPr>
          <p:spPr bwMode="auto">
            <a:xfrm>
              <a:off x="2699" y="2371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9470" name="Line 68"/>
            <p:cNvSpPr>
              <a:spLocks noChangeShapeType="1"/>
            </p:cNvSpPr>
            <p:nvPr/>
          </p:nvSpPr>
          <p:spPr bwMode="auto">
            <a:xfrm>
              <a:off x="2699" y="2144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9471" name="Line 69"/>
            <p:cNvSpPr>
              <a:spLocks noChangeShapeType="1"/>
            </p:cNvSpPr>
            <p:nvPr/>
          </p:nvSpPr>
          <p:spPr bwMode="auto">
            <a:xfrm>
              <a:off x="2699" y="1912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9472" name="Line 70"/>
            <p:cNvSpPr>
              <a:spLocks noChangeShapeType="1"/>
            </p:cNvSpPr>
            <p:nvPr/>
          </p:nvSpPr>
          <p:spPr bwMode="auto">
            <a:xfrm>
              <a:off x="2699" y="1669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9473" name="Line 71"/>
            <p:cNvSpPr>
              <a:spLocks noChangeShapeType="1"/>
            </p:cNvSpPr>
            <p:nvPr/>
          </p:nvSpPr>
          <p:spPr bwMode="auto">
            <a:xfrm>
              <a:off x="2699" y="1450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0552" name="Text Box 72"/>
          <p:cNvSpPr txBox="1">
            <a:spLocks noChangeArrowheads="1"/>
          </p:cNvSpPr>
          <p:nvPr/>
        </p:nvSpPr>
        <p:spPr bwMode="auto">
          <a:xfrm>
            <a:off x="6227763" y="2133600"/>
            <a:ext cx="2447925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/>
              <a:t>Number of jumps = 2</a:t>
            </a:r>
          </a:p>
        </p:txBody>
      </p:sp>
      <p:sp>
        <p:nvSpPr>
          <p:cNvPr id="20554" name="Text Box 74"/>
          <p:cNvSpPr txBox="1">
            <a:spLocks noChangeArrowheads="1"/>
          </p:cNvSpPr>
          <p:nvPr/>
        </p:nvSpPr>
        <p:spPr bwMode="auto">
          <a:xfrm>
            <a:off x="6227763" y="3133725"/>
            <a:ext cx="2447925" cy="1570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2 jumps between 100 and 200 means counting in 50s.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4" grpId="0"/>
      <p:bldP spid="20552" grpId="0"/>
      <p:bldP spid="20554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281363" y="1762125"/>
            <a:ext cx="2514600" cy="4114800"/>
            <a:chOff x="1973" y="1110"/>
            <a:chExt cx="1584" cy="2592"/>
          </a:xfrm>
        </p:grpSpPr>
        <p:grpSp>
          <p:nvGrpSpPr>
            <p:cNvPr id="20487" name="Group 5"/>
            <p:cNvGrpSpPr>
              <a:grpSpLocks/>
            </p:cNvGrpSpPr>
            <p:nvPr/>
          </p:nvGrpSpPr>
          <p:grpSpPr bwMode="auto">
            <a:xfrm>
              <a:off x="1973" y="1110"/>
              <a:ext cx="1584" cy="2592"/>
              <a:chOff x="1973" y="1110"/>
              <a:chExt cx="1584" cy="2592"/>
            </a:xfrm>
          </p:grpSpPr>
          <p:sp>
            <p:nvSpPr>
              <p:cNvPr id="20499" name="Freeform 6"/>
              <p:cNvSpPr>
                <a:spLocks/>
              </p:cNvSpPr>
              <p:nvPr/>
            </p:nvSpPr>
            <p:spPr bwMode="auto">
              <a:xfrm>
                <a:off x="1973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500" name="Text Box 7"/>
              <p:cNvSpPr txBox="1">
                <a:spLocks noChangeArrowheads="1"/>
              </p:cNvSpPr>
              <p:nvPr/>
            </p:nvSpPr>
            <p:spPr bwMode="auto">
              <a:xfrm>
                <a:off x="2189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20501" name="Group 8"/>
              <p:cNvGrpSpPr>
                <a:grpSpLocks/>
              </p:cNvGrpSpPr>
              <p:nvPr/>
            </p:nvGrpSpPr>
            <p:grpSpPr bwMode="auto">
              <a:xfrm>
                <a:off x="2584" y="2795"/>
                <a:ext cx="367" cy="907"/>
                <a:chOff x="2584" y="2795"/>
                <a:chExt cx="367" cy="907"/>
              </a:xfrm>
            </p:grpSpPr>
            <p:grpSp>
              <p:nvGrpSpPr>
                <p:cNvPr id="20524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0526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0527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0528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0525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0502" name="Group 14"/>
              <p:cNvGrpSpPr>
                <a:grpSpLocks/>
              </p:cNvGrpSpPr>
              <p:nvPr/>
            </p:nvGrpSpPr>
            <p:grpSpPr bwMode="auto">
              <a:xfrm>
                <a:off x="2584" y="1885"/>
                <a:ext cx="367" cy="907"/>
                <a:chOff x="2584" y="2795"/>
                <a:chExt cx="367" cy="907"/>
              </a:xfrm>
            </p:grpSpPr>
            <p:grpSp>
              <p:nvGrpSpPr>
                <p:cNvPr id="20519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0521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0522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0523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0520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0503" name="Group 20"/>
              <p:cNvGrpSpPr>
                <a:grpSpLocks/>
              </p:cNvGrpSpPr>
              <p:nvPr/>
            </p:nvGrpSpPr>
            <p:grpSpPr bwMode="auto">
              <a:xfrm>
                <a:off x="2584" y="1429"/>
                <a:ext cx="367" cy="907"/>
                <a:chOff x="2584" y="2795"/>
                <a:chExt cx="367" cy="907"/>
              </a:xfrm>
            </p:grpSpPr>
            <p:grpSp>
              <p:nvGrpSpPr>
                <p:cNvPr id="20514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0516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0517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0518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0515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20504" name="Line 26"/>
              <p:cNvSpPr>
                <a:spLocks noChangeShapeType="1"/>
              </p:cNvSpPr>
              <p:nvPr/>
            </p:nvSpPr>
            <p:spPr bwMode="auto">
              <a:xfrm>
                <a:off x="2621" y="347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505" name="Line 27"/>
              <p:cNvSpPr>
                <a:spLocks noChangeShapeType="1"/>
              </p:cNvSpPr>
              <p:nvPr/>
            </p:nvSpPr>
            <p:spPr bwMode="auto">
              <a:xfrm>
                <a:off x="2613" y="30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506" name="Line 28"/>
              <p:cNvSpPr>
                <a:spLocks noChangeShapeType="1"/>
              </p:cNvSpPr>
              <p:nvPr/>
            </p:nvSpPr>
            <p:spPr bwMode="auto">
              <a:xfrm>
                <a:off x="2619" y="2579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507" name="Line 29"/>
              <p:cNvSpPr>
                <a:spLocks noChangeShapeType="1"/>
              </p:cNvSpPr>
              <p:nvPr/>
            </p:nvSpPr>
            <p:spPr bwMode="auto">
              <a:xfrm>
                <a:off x="2624" y="212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508" name="Line 30"/>
              <p:cNvSpPr>
                <a:spLocks noChangeShapeType="1"/>
              </p:cNvSpPr>
              <p:nvPr/>
            </p:nvSpPr>
            <p:spPr bwMode="auto">
              <a:xfrm>
                <a:off x="2621" y="165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509" name="Text Box 31"/>
              <p:cNvSpPr txBox="1">
                <a:spLocks noChangeArrowheads="1"/>
              </p:cNvSpPr>
              <p:nvPr/>
            </p:nvSpPr>
            <p:spPr bwMode="auto">
              <a:xfrm>
                <a:off x="2205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  <p:sp>
            <p:nvSpPr>
              <p:cNvPr id="20510" name="Text Box 32"/>
              <p:cNvSpPr txBox="1">
                <a:spLocks noChangeArrowheads="1"/>
              </p:cNvSpPr>
              <p:nvPr/>
            </p:nvSpPr>
            <p:spPr bwMode="auto">
              <a:xfrm>
                <a:off x="2216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600</a:t>
                </a:r>
              </a:p>
            </p:txBody>
          </p:sp>
          <p:sp>
            <p:nvSpPr>
              <p:cNvPr id="20511" name="Text Box 33"/>
              <p:cNvSpPr txBox="1">
                <a:spLocks noChangeArrowheads="1"/>
              </p:cNvSpPr>
              <p:nvPr/>
            </p:nvSpPr>
            <p:spPr bwMode="auto">
              <a:xfrm>
                <a:off x="2216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700</a:t>
                </a:r>
              </a:p>
            </p:txBody>
          </p:sp>
          <p:sp>
            <p:nvSpPr>
              <p:cNvPr id="20512" name="Text Box 34"/>
              <p:cNvSpPr txBox="1">
                <a:spLocks noChangeArrowheads="1"/>
              </p:cNvSpPr>
              <p:nvPr/>
            </p:nvSpPr>
            <p:spPr bwMode="auto">
              <a:xfrm>
                <a:off x="2216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800</a:t>
                </a:r>
              </a:p>
            </p:txBody>
          </p:sp>
          <p:sp>
            <p:nvSpPr>
              <p:cNvPr id="20513" name="Text Box 35"/>
              <p:cNvSpPr txBox="1">
                <a:spLocks noChangeArrowheads="1"/>
              </p:cNvSpPr>
              <p:nvPr/>
            </p:nvSpPr>
            <p:spPr bwMode="auto">
              <a:xfrm>
                <a:off x="2202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900</a:t>
                </a:r>
              </a:p>
            </p:txBody>
          </p:sp>
        </p:grpSp>
        <p:grpSp>
          <p:nvGrpSpPr>
            <p:cNvPr id="20488" name="Group 36"/>
            <p:cNvGrpSpPr>
              <a:grpSpLocks/>
            </p:cNvGrpSpPr>
            <p:nvPr/>
          </p:nvGrpSpPr>
          <p:grpSpPr bwMode="auto">
            <a:xfrm>
              <a:off x="2608" y="1541"/>
              <a:ext cx="285" cy="2054"/>
              <a:chOff x="2608" y="1541"/>
              <a:chExt cx="285" cy="2054"/>
            </a:xfrm>
          </p:grpSpPr>
          <p:sp>
            <p:nvSpPr>
              <p:cNvPr id="20489" name="Line 37"/>
              <p:cNvSpPr>
                <a:spLocks noChangeShapeType="1"/>
              </p:cNvSpPr>
              <p:nvPr/>
            </p:nvSpPr>
            <p:spPr bwMode="auto">
              <a:xfrm>
                <a:off x="2621" y="359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490" name="Line 38"/>
              <p:cNvSpPr>
                <a:spLocks noChangeShapeType="1"/>
              </p:cNvSpPr>
              <p:nvPr/>
            </p:nvSpPr>
            <p:spPr bwMode="auto">
              <a:xfrm>
                <a:off x="2619" y="335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491" name="Line 39"/>
              <p:cNvSpPr>
                <a:spLocks noChangeShapeType="1"/>
              </p:cNvSpPr>
              <p:nvPr/>
            </p:nvSpPr>
            <p:spPr bwMode="auto">
              <a:xfrm>
                <a:off x="2613" y="315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492" name="Line 40"/>
              <p:cNvSpPr>
                <a:spLocks noChangeShapeType="1"/>
              </p:cNvSpPr>
              <p:nvPr/>
            </p:nvSpPr>
            <p:spPr bwMode="auto">
              <a:xfrm>
                <a:off x="2608" y="291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493" name="Line 41"/>
              <p:cNvSpPr>
                <a:spLocks noChangeShapeType="1"/>
              </p:cNvSpPr>
              <p:nvPr/>
            </p:nvSpPr>
            <p:spPr bwMode="auto">
              <a:xfrm>
                <a:off x="2608" y="2704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494" name="Line 42"/>
              <p:cNvSpPr>
                <a:spLocks noChangeShapeType="1"/>
              </p:cNvSpPr>
              <p:nvPr/>
            </p:nvSpPr>
            <p:spPr bwMode="auto">
              <a:xfrm>
                <a:off x="2608" y="2478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495" name="Line 43"/>
              <p:cNvSpPr>
                <a:spLocks noChangeShapeType="1"/>
              </p:cNvSpPr>
              <p:nvPr/>
            </p:nvSpPr>
            <p:spPr bwMode="auto">
              <a:xfrm>
                <a:off x="2608" y="22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496" name="Line 44"/>
              <p:cNvSpPr>
                <a:spLocks noChangeShapeType="1"/>
              </p:cNvSpPr>
              <p:nvPr/>
            </p:nvSpPr>
            <p:spPr bwMode="auto">
              <a:xfrm>
                <a:off x="2608" y="200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497" name="Line 45"/>
              <p:cNvSpPr>
                <a:spLocks noChangeShapeType="1"/>
              </p:cNvSpPr>
              <p:nvPr/>
            </p:nvSpPr>
            <p:spPr bwMode="auto">
              <a:xfrm>
                <a:off x="2608" y="176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0498" name="Line 46"/>
              <p:cNvSpPr>
                <a:spLocks noChangeShapeType="1"/>
              </p:cNvSpPr>
              <p:nvPr/>
            </p:nvSpPr>
            <p:spPr bwMode="auto">
              <a:xfrm>
                <a:off x="2608" y="154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21551" name="Text Box 47"/>
          <p:cNvSpPr txBox="1">
            <a:spLocks noChangeArrowheads="1"/>
          </p:cNvSpPr>
          <p:nvPr/>
        </p:nvSpPr>
        <p:spPr bwMode="auto">
          <a:xfrm>
            <a:off x="755650" y="1579563"/>
            <a:ext cx="2232025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value of each little jump?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21552" name="Text Box 48"/>
          <p:cNvSpPr txBox="1">
            <a:spLocks noChangeArrowheads="1"/>
          </p:cNvSpPr>
          <p:nvPr/>
        </p:nvSpPr>
        <p:spPr bwMode="auto">
          <a:xfrm>
            <a:off x="6227763" y="2133600"/>
            <a:ext cx="2447925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/>
              <a:t>Number of jumps = 4</a:t>
            </a:r>
          </a:p>
        </p:txBody>
      </p:sp>
      <p:sp>
        <p:nvSpPr>
          <p:cNvPr id="21553" name="Text Box 49"/>
          <p:cNvSpPr txBox="1">
            <a:spLocks noChangeArrowheads="1"/>
          </p:cNvSpPr>
          <p:nvPr/>
        </p:nvSpPr>
        <p:spPr bwMode="auto">
          <a:xfrm>
            <a:off x="6227763" y="3133725"/>
            <a:ext cx="2447925" cy="1570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4 jumps between 500 and 600 means counting in 25s.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51" grpId="0"/>
      <p:bldP spid="21552" grpId="0"/>
      <p:bldP spid="2155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9" name="Rectangle 63"/>
          <p:cNvSpPr>
            <a:spLocks noChangeArrowheads="1"/>
          </p:cNvSpPr>
          <p:nvPr/>
        </p:nvSpPr>
        <p:spPr bwMode="auto">
          <a:xfrm>
            <a:off x="3360738" y="4724400"/>
            <a:ext cx="2482850" cy="107632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307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348038" y="1690688"/>
            <a:ext cx="2514600" cy="4114800"/>
            <a:chOff x="3960" y="180"/>
            <a:chExt cx="3960" cy="6480"/>
          </a:xfrm>
        </p:grpSpPr>
        <p:grpSp>
          <p:nvGrpSpPr>
            <p:cNvPr id="3083" name="Group 6"/>
            <p:cNvGrpSpPr>
              <a:grpSpLocks/>
            </p:cNvGrpSpPr>
            <p:nvPr/>
          </p:nvGrpSpPr>
          <p:grpSpPr bwMode="auto">
            <a:xfrm>
              <a:off x="3960" y="540"/>
              <a:ext cx="3960" cy="6120"/>
              <a:chOff x="3960" y="540"/>
              <a:chExt cx="3960" cy="6120"/>
            </a:xfrm>
          </p:grpSpPr>
          <p:sp>
            <p:nvSpPr>
              <p:cNvPr id="3096" name="Freeform 7"/>
              <p:cNvSpPr>
                <a:spLocks/>
              </p:cNvSpPr>
              <p:nvPr/>
            </p:nvSpPr>
            <p:spPr bwMode="auto">
              <a:xfrm>
                <a:off x="3960" y="540"/>
                <a:ext cx="3960" cy="6120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3097" name="Group 8"/>
              <p:cNvGrpSpPr>
                <a:grpSpLocks/>
              </p:cNvGrpSpPr>
              <p:nvPr/>
            </p:nvGrpSpPr>
            <p:grpSpPr bwMode="auto">
              <a:xfrm>
                <a:off x="5490" y="960"/>
                <a:ext cx="915" cy="5700"/>
                <a:chOff x="5490" y="960"/>
                <a:chExt cx="915" cy="5700"/>
              </a:xfrm>
            </p:grpSpPr>
            <p:grpSp>
              <p:nvGrpSpPr>
                <p:cNvPr id="3098" name="Group 9"/>
                <p:cNvGrpSpPr>
                  <a:grpSpLocks/>
                </p:cNvGrpSpPr>
                <p:nvPr/>
              </p:nvGrpSpPr>
              <p:grpSpPr bwMode="auto">
                <a:xfrm>
                  <a:off x="5490" y="6093"/>
                  <a:ext cx="915" cy="567"/>
                  <a:chOff x="1530" y="3240"/>
                  <a:chExt cx="915" cy="900"/>
                </a:xfrm>
              </p:grpSpPr>
              <p:sp>
                <p:nvSpPr>
                  <p:cNvPr id="3135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36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37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3099" name="Group 13"/>
                <p:cNvGrpSpPr>
                  <a:grpSpLocks/>
                </p:cNvGrpSpPr>
                <p:nvPr/>
              </p:nvGrpSpPr>
              <p:grpSpPr bwMode="auto">
                <a:xfrm>
                  <a:off x="5490" y="5535"/>
                  <a:ext cx="915" cy="567"/>
                  <a:chOff x="1530" y="3240"/>
                  <a:chExt cx="915" cy="900"/>
                </a:xfrm>
              </p:grpSpPr>
              <p:sp>
                <p:nvSpPr>
                  <p:cNvPr id="3132" name="Line 1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33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34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3100" name="Group 17"/>
                <p:cNvGrpSpPr>
                  <a:grpSpLocks/>
                </p:cNvGrpSpPr>
                <p:nvPr/>
              </p:nvGrpSpPr>
              <p:grpSpPr bwMode="auto">
                <a:xfrm>
                  <a:off x="5490" y="4965"/>
                  <a:ext cx="915" cy="567"/>
                  <a:chOff x="1530" y="3240"/>
                  <a:chExt cx="915" cy="900"/>
                </a:xfrm>
              </p:grpSpPr>
              <p:sp>
                <p:nvSpPr>
                  <p:cNvPr id="3129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30" name="Line 1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31" name="Line 2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3101" name="Group 21"/>
                <p:cNvGrpSpPr>
                  <a:grpSpLocks/>
                </p:cNvGrpSpPr>
                <p:nvPr/>
              </p:nvGrpSpPr>
              <p:grpSpPr bwMode="auto">
                <a:xfrm>
                  <a:off x="5490" y="4395"/>
                  <a:ext cx="915" cy="567"/>
                  <a:chOff x="1530" y="3240"/>
                  <a:chExt cx="915" cy="900"/>
                </a:xfrm>
              </p:grpSpPr>
              <p:sp>
                <p:nvSpPr>
                  <p:cNvPr id="3126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27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28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3102" name="Group 25"/>
                <p:cNvGrpSpPr>
                  <a:grpSpLocks/>
                </p:cNvGrpSpPr>
                <p:nvPr/>
              </p:nvGrpSpPr>
              <p:grpSpPr bwMode="auto">
                <a:xfrm>
                  <a:off x="5490" y="3825"/>
                  <a:ext cx="915" cy="567"/>
                  <a:chOff x="1530" y="3240"/>
                  <a:chExt cx="915" cy="900"/>
                </a:xfrm>
              </p:grpSpPr>
              <p:sp>
                <p:nvSpPr>
                  <p:cNvPr id="3123" name="Line 2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24" name="Line 2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25" name="Line 2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3103" name="Group 29"/>
                <p:cNvGrpSpPr>
                  <a:grpSpLocks/>
                </p:cNvGrpSpPr>
                <p:nvPr/>
              </p:nvGrpSpPr>
              <p:grpSpPr bwMode="auto">
                <a:xfrm>
                  <a:off x="5490" y="3255"/>
                  <a:ext cx="915" cy="567"/>
                  <a:chOff x="1530" y="3240"/>
                  <a:chExt cx="915" cy="900"/>
                </a:xfrm>
              </p:grpSpPr>
              <p:sp>
                <p:nvSpPr>
                  <p:cNvPr id="3120" name="Line 3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21" name="Line 3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22" name="Line 3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3104" name="Group 33"/>
                <p:cNvGrpSpPr>
                  <a:grpSpLocks/>
                </p:cNvGrpSpPr>
                <p:nvPr/>
              </p:nvGrpSpPr>
              <p:grpSpPr bwMode="auto">
                <a:xfrm>
                  <a:off x="5490" y="2685"/>
                  <a:ext cx="915" cy="567"/>
                  <a:chOff x="1530" y="3240"/>
                  <a:chExt cx="915" cy="900"/>
                </a:xfrm>
              </p:grpSpPr>
              <p:sp>
                <p:nvSpPr>
                  <p:cNvPr id="3117" name="Line 3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18" name="Line 3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19" name="Line 3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3105" name="Group 37"/>
                <p:cNvGrpSpPr>
                  <a:grpSpLocks/>
                </p:cNvGrpSpPr>
                <p:nvPr/>
              </p:nvGrpSpPr>
              <p:grpSpPr bwMode="auto">
                <a:xfrm>
                  <a:off x="5490" y="2115"/>
                  <a:ext cx="915" cy="567"/>
                  <a:chOff x="1530" y="3240"/>
                  <a:chExt cx="915" cy="900"/>
                </a:xfrm>
              </p:grpSpPr>
              <p:sp>
                <p:nvSpPr>
                  <p:cNvPr id="3114" name="Line 3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15" name="Line 3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16" name="Line 4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3106" name="Group 41"/>
                <p:cNvGrpSpPr>
                  <a:grpSpLocks/>
                </p:cNvGrpSpPr>
                <p:nvPr/>
              </p:nvGrpSpPr>
              <p:grpSpPr bwMode="auto">
                <a:xfrm>
                  <a:off x="5490" y="1530"/>
                  <a:ext cx="915" cy="567"/>
                  <a:chOff x="1530" y="3240"/>
                  <a:chExt cx="915" cy="900"/>
                </a:xfrm>
              </p:grpSpPr>
              <p:sp>
                <p:nvSpPr>
                  <p:cNvPr id="3111" name="Line 4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12" name="Line 4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13" name="Line 4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3107" name="Group 45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67"/>
                  <a:chOff x="1530" y="3240"/>
                  <a:chExt cx="915" cy="900"/>
                </a:xfrm>
              </p:grpSpPr>
              <p:sp>
                <p:nvSpPr>
                  <p:cNvPr id="3108" name="Line 4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09" name="Line 4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110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grpSp>
          <p:nvGrpSpPr>
            <p:cNvPr id="3084" name="Group 49"/>
            <p:cNvGrpSpPr>
              <a:grpSpLocks/>
            </p:cNvGrpSpPr>
            <p:nvPr/>
          </p:nvGrpSpPr>
          <p:grpSpPr bwMode="auto">
            <a:xfrm>
              <a:off x="4680" y="720"/>
              <a:ext cx="900" cy="5850"/>
              <a:chOff x="4680" y="720"/>
              <a:chExt cx="900" cy="5850"/>
            </a:xfrm>
          </p:grpSpPr>
          <p:sp>
            <p:nvSpPr>
              <p:cNvPr id="3086" name="Text Box 50"/>
              <p:cNvSpPr txBox="1">
                <a:spLocks noChangeArrowheads="1"/>
              </p:cNvSpPr>
              <p:nvPr/>
            </p:nvSpPr>
            <p:spPr bwMode="auto">
              <a:xfrm>
                <a:off x="4680" y="585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</a:t>
                </a:r>
                <a:endParaRPr lang="en-GB"/>
              </a:p>
            </p:txBody>
          </p:sp>
          <p:sp>
            <p:nvSpPr>
              <p:cNvPr id="3087" name="Text Box 51"/>
              <p:cNvSpPr txBox="1">
                <a:spLocks noChangeArrowheads="1"/>
              </p:cNvSpPr>
              <p:nvPr/>
            </p:nvSpPr>
            <p:spPr bwMode="auto">
              <a:xfrm>
                <a:off x="4680" y="531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200</a:t>
                </a:r>
                <a:endParaRPr lang="en-GB"/>
              </a:p>
            </p:txBody>
          </p:sp>
          <p:sp>
            <p:nvSpPr>
              <p:cNvPr id="3088" name="Text Box 52"/>
              <p:cNvSpPr txBox="1">
                <a:spLocks noChangeArrowheads="1"/>
              </p:cNvSpPr>
              <p:nvPr/>
            </p:nvSpPr>
            <p:spPr bwMode="auto">
              <a:xfrm>
                <a:off x="4680" y="472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300</a:t>
                </a:r>
                <a:endParaRPr lang="en-GB"/>
              </a:p>
            </p:txBody>
          </p:sp>
          <p:sp>
            <p:nvSpPr>
              <p:cNvPr id="3089" name="Text Box 53"/>
              <p:cNvSpPr txBox="1">
                <a:spLocks noChangeArrowheads="1"/>
              </p:cNvSpPr>
              <p:nvPr/>
            </p:nvSpPr>
            <p:spPr bwMode="auto">
              <a:xfrm>
                <a:off x="4680" y="415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400</a:t>
                </a:r>
                <a:endParaRPr lang="en-GB"/>
              </a:p>
            </p:txBody>
          </p:sp>
          <p:sp>
            <p:nvSpPr>
              <p:cNvPr id="3090" name="Text Box 54"/>
              <p:cNvSpPr txBox="1">
                <a:spLocks noChangeArrowheads="1"/>
              </p:cNvSpPr>
              <p:nvPr/>
            </p:nvSpPr>
            <p:spPr bwMode="auto">
              <a:xfrm>
                <a:off x="4680" y="360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500</a:t>
                </a:r>
                <a:endParaRPr lang="en-GB"/>
              </a:p>
            </p:txBody>
          </p:sp>
          <p:sp>
            <p:nvSpPr>
              <p:cNvPr id="3091" name="Text Box 55"/>
              <p:cNvSpPr txBox="1">
                <a:spLocks noChangeArrowheads="1"/>
              </p:cNvSpPr>
              <p:nvPr/>
            </p:nvSpPr>
            <p:spPr bwMode="auto">
              <a:xfrm>
                <a:off x="4680" y="306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600</a:t>
                </a:r>
                <a:endParaRPr lang="en-GB"/>
              </a:p>
            </p:txBody>
          </p:sp>
          <p:sp>
            <p:nvSpPr>
              <p:cNvPr id="3092" name="Text Box 56"/>
              <p:cNvSpPr txBox="1">
                <a:spLocks noChangeArrowheads="1"/>
              </p:cNvSpPr>
              <p:nvPr/>
            </p:nvSpPr>
            <p:spPr bwMode="auto">
              <a:xfrm>
                <a:off x="4680" y="24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700</a:t>
                </a:r>
                <a:endParaRPr lang="en-GB"/>
              </a:p>
            </p:txBody>
          </p:sp>
          <p:sp>
            <p:nvSpPr>
              <p:cNvPr id="3093" name="Text Box 57"/>
              <p:cNvSpPr txBox="1">
                <a:spLocks noChangeArrowheads="1"/>
              </p:cNvSpPr>
              <p:nvPr/>
            </p:nvSpPr>
            <p:spPr bwMode="auto">
              <a:xfrm>
                <a:off x="4680" y="18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800</a:t>
                </a:r>
                <a:endParaRPr lang="en-GB"/>
              </a:p>
            </p:txBody>
          </p:sp>
          <p:sp>
            <p:nvSpPr>
              <p:cNvPr id="3094" name="Text Box 58"/>
              <p:cNvSpPr txBox="1">
                <a:spLocks noChangeArrowheads="1"/>
              </p:cNvSpPr>
              <p:nvPr/>
            </p:nvSpPr>
            <p:spPr bwMode="auto">
              <a:xfrm>
                <a:off x="4680" y="127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900</a:t>
                </a:r>
                <a:endParaRPr lang="en-GB"/>
              </a:p>
            </p:txBody>
          </p:sp>
          <p:sp>
            <p:nvSpPr>
              <p:cNvPr id="3095" name="Text Box 59"/>
              <p:cNvSpPr txBox="1">
                <a:spLocks noChangeArrowheads="1"/>
              </p:cNvSpPr>
              <p:nvPr/>
            </p:nvSpPr>
            <p:spPr bwMode="auto">
              <a:xfrm>
                <a:off x="4680" y="72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1000</a:t>
                </a:r>
                <a:endParaRPr lang="en-GB"/>
              </a:p>
            </p:txBody>
          </p:sp>
        </p:grpSp>
        <p:sp>
          <p:nvSpPr>
            <p:cNvPr id="3085" name="Text Box 60"/>
            <p:cNvSpPr txBox="1">
              <a:spLocks noChangeArrowheads="1"/>
            </p:cNvSpPr>
            <p:nvPr/>
          </p:nvSpPr>
          <p:spPr bwMode="auto">
            <a:xfrm>
              <a:off x="4500" y="180"/>
              <a:ext cx="720" cy="7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r>
                <a:rPr lang="en-GB" sz="1200">
                  <a:latin typeface="Times New Roman" pitchFamily="18" charset="0"/>
                </a:rPr>
                <a:t>ml</a:t>
              </a:r>
              <a:endParaRPr lang="en-GB"/>
            </a:p>
          </p:txBody>
        </p:sp>
      </p:grpSp>
      <p:sp>
        <p:nvSpPr>
          <p:cNvPr id="4158" name="Text Box 62"/>
          <p:cNvSpPr txBox="1">
            <a:spLocks noChangeArrowheads="1"/>
          </p:cNvSpPr>
          <p:nvPr/>
        </p:nvSpPr>
        <p:spPr bwMode="auto">
          <a:xfrm>
            <a:off x="900113" y="1916113"/>
            <a:ext cx="1871662" cy="2290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/>
              <a:t>What fraction of a litre is shown each time?</a:t>
            </a:r>
          </a:p>
          <a:p>
            <a:pPr>
              <a:spcBef>
                <a:spcPct val="50000"/>
              </a:spcBef>
            </a:pPr>
            <a:endParaRPr lang="en-GB"/>
          </a:p>
          <a:p>
            <a:pPr>
              <a:spcBef>
                <a:spcPct val="50000"/>
              </a:spcBef>
            </a:pPr>
            <a:r>
              <a:rPr lang="en-GB"/>
              <a:t>Write your answer down with a partner.</a:t>
            </a:r>
          </a:p>
        </p:txBody>
      </p:sp>
      <p:grpSp>
        <p:nvGrpSpPr>
          <p:cNvPr id="16" name="Group 67"/>
          <p:cNvGrpSpPr>
            <a:grpSpLocks/>
          </p:cNvGrpSpPr>
          <p:nvPr/>
        </p:nvGrpSpPr>
        <p:grpSpPr bwMode="auto">
          <a:xfrm>
            <a:off x="6588125" y="2420938"/>
            <a:ext cx="1800225" cy="1465262"/>
            <a:chOff x="4150" y="1525"/>
            <a:chExt cx="1134" cy="923"/>
          </a:xfrm>
        </p:grpSpPr>
        <p:sp>
          <p:nvSpPr>
            <p:cNvPr id="3080" name="Text Box 64"/>
            <p:cNvSpPr txBox="1">
              <a:spLocks noChangeArrowheads="1"/>
            </p:cNvSpPr>
            <p:nvPr/>
          </p:nvSpPr>
          <p:spPr bwMode="auto">
            <a:xfrm>
              <a:off x="4150" y="1525"/>
              <a:ext cx="499" cy="9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GB" sz="3600"/>
                <a:t>3</a:t>
              </a:r>
            </a:p>
            <a:p>
              <a:pPr algn="ctr">
                <a:spcBef>
                  <a:spcPct val="50000"/>
                </a:spcBef>
              </a:pPr>
              <a:r>
                <a:rPr lang="en-GB" sz="3600"/>
                <a:t>10</a:t>
              </a:r>
            </a:p>
          </p:txBody>
        </p:sp>
        <p:sp>
          <p:nvSpPr>
            <p:cNvPr id="3081" name="Line 65"/>
            <p:cNvSpPr>
              <a:spLocks noChangeShapeType="1"/>
            </p:cNvSpPr>
            <p:nvPr/>
          </p:nvSpPr>
          <p:spPr bwMode="auto">
            <a:xfrm>
              <a:off x="4150" y="1979"/>
              <a:ext cx="544" cy="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82" name="Text Box 66"/>
            <p:cNvSpPr txBox="1">
              <a:spLocks noChangeArrowheads="1"/>
            </p:cNvSpPr>
            <p:nvPr/>
          </p:nvSpPr>
          <p:spPr bwMode="auto">
            <a:xfrm>
              <a:off x="4740" y="1706"/>
              <a:ext cx="544" cy="63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 sz="6000"/>
                <a:t>l</a:t>
              </a:r>
            </a:p>
          </p:txBody>
        </p:sp>
      </p:grpSp>
      <p:sp>
        <p:nvSpPr>
          <p:cNvPr id="4164" name="Text Box 68"/>
          <p:cNvSpPr txBox="1">
            <a:spLocks noChangeArrowheads="1"/>
          </p:cNvSpPr>
          <p:nvPr/>
        </p:nvSpPr>
        <p:spPr bwMode="auto">
          <a:xfrm>
            <a:off x="7488238" y="3644900"/>
            <a:ext cx="1655762" cy="1098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6600">
                <a:solidFill>
                  <a:srgbClr val="FF0000"/>
                </a:solidFill>
                <a:sym typeface="Wingdings" pitchFamily="2" charset="2"/>
              </a:rPr>
              <a:t>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416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2000" fill="hold"/>
                                        <p:tgtEl>
                                          <p:spTgt spid="416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2000" fill="hold"/>
                                        <p:tgtEl>
                                          <p:spTgt spid="416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416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59" grpId="0" animBg="1"/>
      <p:bldP spid="4158" grpId="0"/>
      <p:bldP spid="4164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348038" y="1762125"/>
            <a:ext cx="2514600" cy="4114800"/>
            <a:chOff x="2112" y="1110"/>
            <a:chExt cx="1584" cy="2592"/>
          </a:xfrm>
        </p:grpSpPr>
        <p:grpSp>
          <p:nvGrpSpPr>
            <p:cNvPr id="21511" name="Group 5"/>
            <p:cNvGrpSpPr>
              <a:grpSpLocks/>
            </p:cNvGrpSpPr>
            <p:nvPr/>
          </p:nvGrpSpPr>
          <p:grpSpPr bwMode="auto">
            <a:xfrm>
              <a:off x="2112" y="1110"/>
              <a:ext cx="1584" cy="2592"/>
              <a:chOff x="2112" y="1110"/>
              <a:chExt cx="1584" cy="2592"/>
            </a:xfrm>
          </p:grpSpPr>
          <p:sp>
            <p:nvSpPr>
              <p:cNvPr id="21538" name="Freeform 6"/>
              <p:cNvSpPr>
                <a:spLocks/>
              </p:cNvSpPr>
              <p:nvPr/>
            </p:nvSpPr>
            <p:spPr bwMode="auto">
              <a:xfrm>
                <a:off x="2112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1539" name="Text Box 7"/>
              <p:cNvSpPr txBox="1">
                <a:spLocks noChangeArrowheads="1"/>
              </p:cNvSpPr>
              <p:nvPr/>
            </p:nvSpPr>
            <p:spPr bwMode="auto">
              <a:xfrm>
                <a:off x="2328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21540" name="Group 8"/>
              <p:cNvGrpSpPr>
                <a:grpSpLocks/>
              </p:cNvGrpSpPr>
              <p:nvPr/>
            </p:nvGrpSpPr>
            <p:grpSpPr bwMode="auto">
              <a:xfrm>
                <a:off x="2723" y="2795"/>
                <a:ext cx="367" cy="907"/>
                <a:chOff x="2584" y="2795"/>
                <a:chExt cx="367" cy="907"/>
              </a:xfrm>
            </p:grpSpPr>
            <p:grpSp>
              <p:nvGrpSpPr>
                <p:cNvPr id="21558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1560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1561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1562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1559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1541" name="Group 14"/>
              <p:cNvGrpSpPr>
                <a:grpSpLocks/>
              </p:cNvGrpSpPr>
              <p:nvPr/>
            </p:nvGrpSpPr>
            <p:grpSpPr bwMode="auto">
              <a:xfrm>
                <a:off x="2723" y="1885"/>
                <a:ext cx="367" cy="907"/>
                <a:chOff x="2584" y="2795"/>
                <a:chExt cx="367" cy="907"/>
              </a:xfrm>
            </p:grpSpPr>
            <p:grpSp>
              <p:nvGrpSpPr>
                <p:cNvPr id="21553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1555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1556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1557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1554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1542" name="Group 20"/>
              <p:cNvGrpSpPr>
                <a:grpSpLocks/>
              </p:cNvGrpSpPr>
              <p:nvPr/>
            </p:nvGrpSpPr>
            <p:grpSpPr bwMode="auto">
              <a:xfrm>
                <a:off x="2723" y="1429"/>
                <a:ext cx="367" cy="907"/>
                <a:chOff x="2584" y="2795"/>
                <a:chExt cx="367" cy="907"/>
              </a:xfrm>
            </p:grpSpPr>
            <p:grpSp>
              <p:nvGrpSpPr>
                <p:cNvPr id="21548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1550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1551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1552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1549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21543" name="Text Box 26"/>
              <p:cNvSpPr txBox="1">
                <a:spLocks noChangeArrowheads="1"/>
              </p:cNvSpPr>
              <p:nvPr/>
            </p:nvSpPr>
            <p:spPr bwMode="auto">
              <a:xfrm>
                <a:off x="2344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21544" name="Text Box 27"/>
              <p:cNvSpPr txBox="1">
                <a:spLocks noChangeArrowheads="1"/>
              </p:cNvSpPr>
              <p:nvPr/>
            </p:nvSpPr>
            <p:spPr bwMode="auto">
              <a:xfrm>
                <a:off x="2355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100</a:t>
                </a:r>
              </a:p>
            </p:txBody>
          </p:sp>
          <p:sp>
            <p:nvSpPr>
              <p:cNvPr id="21545" name="Text Box 28"/>
              <p:cNvSpPr txBox="1">
                <a:spLocks noChangeArrowheads="1"/>
              </p:cNvSpPr>
              <p:nvPr/>
            </p:nvSpPr>
            <p:spPr bwMode="auto">
              <a:xfrm>
                <a:off x="2355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21546" name="Text Box 29"/>
              <p:cNvSpPr txBox="1">
                <a:spLocks noChangeArrowheads="1"/>
              </p:cNvSpPr>
              <p:nvPr/>
            </p:nvSpPr>
            <p:spPr bwMode="auto">
              <a:xfrm>
                <a:off x="2355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200</a:t>
                </a:r>
              </a:p>
            </p:txBody>
          </p:sp>
          <p:sp>
            <p:nvSpPr>
              <p:cNvPr id="21547" name="Text Box 30"/>
              <p:cNvSpPr txBox="1">
                <a:spLocks noChangeArrowheads="1"/>
              </p:cNvSpPr>
              <p:nvPr/>
            </p:nvSpPr>
            <p:spPr bwMode="auto">
              <a:xfrm>
                <a:off x="2341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</p:grpSp>
        <p:grpSp>
          <p:nvGrpSpPr>
            <p:cNvPr id="21512" name="Group 31"/>
            <p:cNvGrpSpPr>
              <a:grpSpLocks/>
            </p:cNvGrpSpPr>
            <p:nvPr/>
          </p:nvGrpSpPr>
          <p:grpSpPr bwMode="auto">
            <a:xfrm>
              <a:off x="2749" y="1512"/>
              <a:ext cx="288" cy="2100"/>
              <a:chOff x="2749" y="1512"/>
              <a:chExt cx="288" cy="2100"/>
            </a:xfrm>
          </p:grpSpPr>
          <p:grpSp>
            <p:nvGrpSpPr>
              <p:cNvPr id="21513" name="Group 32"/>
              <p:cNvGrpSpPr>
                <a:grpSpLocks/>
              </p:cNvGrpSpPr>
              <p:nvPr/>
            </p:nvGrpSpPr>
            <p:grpSpPr bwMode="auto">
              <a:xfrm>
                <a:off x="2752" y="3339"/>
                <a:ext cx="280" cy="273"/>
                <a:chOff x="2752" y="3339"/>
                <a:chExt cx="280" cy="273"/>
              </a:xfrm>
            </p:grpSpPr>
            <p:sp>
              <p:nvSpPr>
                <p:cNvPr id="21534" name="Line 3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35" name="Line 3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36" name="Line 3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37" name="Line 3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1514" name="Group 37"/>
              <p:cNvGrpSpPr>
                <a:grpSpLocks/>
              </p:cNvGrpSpPr>
              <p:nvPr/>
            </p:nvGrpSpPr>
            <p:grpSpPr bwMode="auto">
              <a:xfrm>
                <a:off x="2749" y="2891"/>
                <a:ext cx="280" cy="273"/>
                <a:chOff x="2752" y="3339"/>
                <a:chExt cx="280" cy="273"/>
              </a:xfrm>
            </p:grpSpPr>
            <p:sp>
              <p:nvSpPr>
                <p:cNvPr id="21530" name="Line 3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31" name="Line 3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32" name="Line 4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33" name="Line 4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1515" name="Group 42"/>
              <p:cNvGrpSpPr>
                <a:grpSpLocks/>
              </p:cNvGrpSpPr>
              <p:nvPr/>
            </p:nvGrpSpPr>
            <p:grpSpPr bwMode="auto">
              <a:xfrm>
                <a:off x="2749" y="2430"/>
                <a:ext cx="280" cy="273"/>
                <a:chOff x="2752" y="3339"/>
                <a:chExt cx="280" cy="273"/>
              </a:xfrm>
            </p:grpSpPr>
            <p:sp>
              <p:nvSpPr>
                <p:cNvPr id="21526" name="Line 4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27" name="Line 4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28" name="Line 4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29" name="Line 4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1516" name="Group 47"/>
              <p:cNvGrpSpPr>
                <a:grpSpLocks/>
              </p:cNvGrpSpPr>
              <p:nvPr/>
            </p:nvGrpSpPr>
            <p:grpSpPr bwMode="auto">
              <a:xfrm>
                <a:off x="2757" y="1973"/>
                <a:ext cx="280" cy="273"/>
                <a:chOff x="2752" y="3339"/>
                <a:chExt cx="280" cy="273"/>
              </a:xfrm>
            </p:grpSpPr>
            <p:sp>
              <p:nvSpPr>
                <p:cNvPr id="21522" name="Line 4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23" name="Line 4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24" name="Line 5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25" name="Line 5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1517" name="Group 52"/>
              <p:cNvGrpSpPr>
                <a:grpSpLocks/>
              </p:cNvGrpSpPr>
              <p:nvPr/>
            </p:nvGrpSpPr>
            <p:grpSpPr bwMode="auto">
              <a:xfrm>
                <a:off x="2757" y="1512"/>
                <a:ext cx="280" cy="273"/>
                <a:chOff x="2752" y="3339"/>
                <a:chExt cx="280" cy="273"/>
              </a:xfrm>
            </p:grpSpPr>
            <p:sp>
              <p:nvSpPr>
                <p:cNvPr id="21518" name="Line 5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19" name="Line 5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20" name="Line 5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1521" name="Line 5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22585" name="Text Box 57"/>
          <p:cNvSpPr txBox="1">
            <a:spLocks noChangeArrowheads="1"/>
          </p:cNvSpPr>
          <p:nvPr/>
        </p:nvSpPr>
        <p:spPr bwMode="auto">
          <a:xfrm>
            <a:off x="755650" y="1579563"/>
            <a:ext cx="2232025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value of each little jump?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22586" name="Text Box 58"/>
          <p:cNvSpPr txBox="1">
            <a:spLocks noChangeArrowheads="1"/>
          </p:cNvSpPr>
          <p:nvPr/>
        </p:nvSpPr>
        <p:spPr bwMode="auto">
          <a:xfrm>
            <a:off x="6227763" y="2133600"/>
            <a:ext cx="2447925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/>
              <a:t>Number of jumps = 10</a:t>
            </a:r>
          </a:p>
        </p:txBody>
      </p:sp>
      <p:sp>
        <p:nvSpPr>
          <p:cNvPr id="22587" name="Text Box 59"/>
          <p:cNvSpPr txBox="1">
            <a:spLocks noChangeArrowheads="1"/>
          </p:cNvSpPr>
          <p:nvPr/>
        </p:nvSpPr>
        <p:spPr bwMode="auto">
          <a:xfrm>
            <a:off x="6227763" y="3133725"/>
            <a:ext cx="2447925" cy="1570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10 jumps between 100 and 200 means counting in 10s.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85" grpId="0"/>
      <p:bldP spid="22586" grpId="0"/>
      <p:bldP spid="22587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352800" y="1762125"/>
            <a:ext cx="2514600" cy="4114800"/>
            <a:chOff x="2112" y="1110"/>
            <a:chExt cx="1584" cy="2592"/>
          </a:xfrm>
        </p:grpSpPr>
        <p:grpSp>
          <p:nvGrpSpPr>
            <p:cNvPr id="22535" name="Group 5"/>
            <p:cNvGrpSpPr>
              <a:grpSpLocks/>
            </p:cNvGrpSpPr>
            <p:nvPr/>
          </p:nvGrpSpPr>
          <p:grpSpPr bwMode="auto">
            <a:xfrm>
              <a:off x="2112" y="1110"/>
              <a:ext cx="1584" cy="2592"/>
              <a:chOff x="2112" y="1110"/>
              <a:chExt cx="1584" cy="2592"/>
            </a:xfrm>
          </p:grpSpPr>
          <p:sp>
            <p:nvSpPr>
              <p:cNvPr id="22562" name="Freeform 6"/>
              <p:cNvSpPr>
                <a:spLocks/>
              </p:cNvSpPr>
              <p:nvPr/>
            </p:nvSpPr>
            <p:spPr bwMode="auto">
              <a:xfrm>
                <a:off x="2112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2563" name="Text Box 7"/>
              <p:cNvSpPr txBox="1">
                <a:spLocks noChangeArrowheads="1"/>
              </p:cNvSpPr>
              <p:nvPr/>
            </p:nvSpPr>
            <p:spPr bwMode="auto">
              <a:xfrm>
                <a:off x="2328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22564" name="Group 8"/>
              <p:cNvGrpSpPr>
                <a:grpSpLocks/>
              </p:cNvGrpSpPr>
              <p:nvPr/>
            </p:nvGrpSpPr>
            <p:grpSpPr bwMode="auto">
              <a:xfrm>
                <a:off x="2723" y="2795"/>
                <a:ext cx="367" cy="907"/>
                <a:chOff x="2584" y="2795"/>
                <a:chExt cx="367" cy="907"/>
              </a:xfrm>
            </p:grpSpPr>
            <p:grpSp>
              <p:nvGrpSpPr>
                <p:cNvPr id="22582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2584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2585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2586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2583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2565" name="Group 14"/>
              <p:cNvGrpSpPr>
                <a:grpSpLocks/>
              </p:cNvGrpSpPr>
              <p:nvPr/>
            </p:nvGrpSpPr>
            <p:grpSpPr bwMode="auto">
              <a:xfrm>
                <a:off x="2723" y="1885"/>
                <a:ext cx="367" cy="907"/>
                <a:chOff x="2584" y="2795"/>
                <a:chExt cx="367" cy="907"/>
              </a:xfrm>
            </p:grpSpPr>
            <p:grpSp>
              <p:nvGrpSpPr>
                <p:cNvPr id="22577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2579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2580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2581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2578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2566" name="Group 20"/>
              <p:cNvGrpSpPr>
                <a:grpSpLocks/>
              </p:cNvGrpSpPr>
              <p:nvPr/>
            </p:nvGrpSpPr>
            <p:grpSpPr bwMode="auto">
              <a:xfrm>
                <a:off x="2723" y="1429"/>
                <a:ext cx="367" cy="907"/>
                <a:chOff x="2584" y="2795"/>
                <a:chExt cx="367" cy="907"/>
              </a:xfrm>
            </p:grpSpPr>
            <p:grpSp>
              <p:nvGrpSpPr>
                <p:cNvPr id="22572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2574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2575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2576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2573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22567" name="Text Box 26"/>
              <p:cNvSpPr txBox="1">
                <a:spLocks noChangeArrowheads="1"/>
              </p:cNvSpPr>
              <p:nvPr/>
            </p:nvSpPr>
            <p:spPr bwMode="auto">
              <a:xfrm>
                <a:off x="2344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300</a:t>
                </a:r>
              </a:p>
            </p:txBody>
          </p:sp>
          <p:sp>
            <p:nvSpPr>
              <p:cNvPr id="22568" name="Text Box 27"/>
              <p:cNvSpPr txBox="1">
                <a:spLocks noChangeArrowheads="1"/>
              </p:cNvSpPr>
              <p:nvPr/>
            </p:nvSpPr>
            <p:spPr bwMode="auto">
              <a:xfrm>
                <a:off x="2355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400</a:t>
                </a:r>
              </a:p>
            </p:txBody>
          </p:sp>
          <p:sp>
            <p:nvSpPr>
              <p:cNvPr id="22569" name="Text Box 28"/>
              <p:cNvSpPr txBox="1">
                <a:spLocks noChangeArrowheads="1"/>
              </p:cNvSpPr>
              <p:nvPr/>
            </p:nvSpPr>
            <p:spPr bwMode="auto">
              <a:xfrm>
                <a:off x="2355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  <p:sp>
            <p:nvSpPr>
              <p:cNvPr id="22570" name="Text Box 29"/>
              <p:cNvSpPr txBox="1">
                <a:spLocks noChangeArrowheads="1"/>
              </p:cNvSpPr>
              <p:nvPr/>
            </p:nvSpPr>
            <p:spPr bwMode="auto">
              <a:xfrm>
                <a:off x="2355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600</a:t>
                </a:r>
              </a:p>
            </p:txBody>
          </p:sp>
          <p:sp>
            <p:nvSpPr>
              <p:cNvPr id="22571" name="Text Box 30"/>
              <p:cNvSpPr txBox="1">
                <a:spLocks noChangeArrowheads="1"/>
              </p:cNvSpPr>
              <p:nvPr/>
            </p:nvSpPr>
            <p:spPr bwMode="auto">
              <a:xfrm>
                <a:off x="2341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700</a:t>
                </a:r>
              </a:p>
            </p:txBody>
          </p:sp>
        </p:grpSp>
        <p:grpSp>
          <p:nvGrpSpPr>
            <p:cNvPr id="22536" name="Group 31"/>
            <p:cNvGrpSpPr>
              <a:grpSpLocks/>
            </p:cNvGrpSpPr>
            <p:nvPr/>
          </p:nvGrpSpPr>
          <p:grpSpPr bwMode="auto">
            <a:xfrm>
              <a:off x="2749" y="1512"/>
              <a:ext cx="288" cy="2100"/>
              <a:chOff x="2749" y="1512"/>
              <a:chExt cx="288" cy="2100"/>
            </a:xfrm>
          </p:grpSpPr>
          <p:grpSp>
            <p:nvGrpSpPr>
              <p:cNvPr id="22537" name="Group 32"/>
              <p:cNvGrpSpPr>
                <a:grpSpLocks/>
              </p:cNvGrpSpPr>
              <p:nvPr/>
            </p:nvGrpSpPr>
            <p:grpSpPr bwMode="auto">
              <a:xfrm>
                <a:off x="2752" y="3339"/>
                <a:ext cx="280" cy="273"/>
                <a:chOff x="2752" y="3339"/>
                <a:chExt cx="280" cy="273"/>
              </a:xfrm>
            </p:grpSpPr>
            <p:sp>
              <p:nvSpPr>
                <p:cNvPr id="22558" name="Line 3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59" name="Line 3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60" name="Line 3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61" name="Line 3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2538" name="Group 37"/>
              <p:cNvGrpSpPr>
                <a:grpSpLocks/>
              </p:cNvGrpSpPr>
              <p:nvPr/>
            </p:nvGrpSpPr>
            <p:grpSpPr bwMode="auto">
              <a:xfrm>
                <a:off x="2749" y="2891"/>
                <a:ext cx="280" cy="273"/>
                <a:chOff x="2752" y="3339"/>
                <a:chExt cx="280" cy="273"/>
              </a:xfrm>
            </p:grpSpPr>
            <p:sp>
              <p:nvSpPr>
                <p:cNvPr id="22554" name="Line 3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55" name="Line 3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56" name="Line 4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57" name="Line 4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2539" name="Group 42"/>
              <p:cNvGrpSpPr>
                <a:grpSpLocks/>
              </p:cNvGrpSpPr>
              <p:nvPr/>
            </p:nvGrpSpPr>
            <p:grpSpPr bwMode="auto">
              <a:xfrm>
                <a:off x="2749" y="2430"/>
                <a:ext cx="280" cy="273"/>
                <a:chOff x="2752" y="3339"/>
                <a:chExt cx="280" cy="273"/>
              </a:xfrm>
            </p:grpSpPr>
            <p:sp>
              <p:nvSpPr>
                <p:cNvPr id="22550" name="Line 4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51" name="Line 4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52" name="Line 4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53" name="Line 4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2540" name="Group 47"/>
              <p:cNvGrpSpPr>
                <a:grpSpLocks/>
              </p:cNvGrpSpPr>
              <p:nvPr/>
            </p:nvGrpSpPr>
            <p:grpSpPr bwMode="auto">
              <a:xfrm>
                <a:off x="2757" y="1973"/>
                <a:ext cx="280" cy="273"/>
                <a:chOff x="2752" y="3339"/>
                <a:chExt cx="280" cy="273"/>
              </a:xfrm>
            </p:grpSpPr>
            <p:sp>
              <p:nvSpPr>
                <p:cNvPr id="22546" name="Line 4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47" name="Line 4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48" name="Line 5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49" name="Line 5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2541" name="Group 52"/>
              <p:cNvGrpSpPr>
                <a:grpSpLocks/>
              </p:cNvGrpSpPr>
              <p:nvPr/>
            </p:nvGrpSpPr>
            <p:grpSpPr bwMode="auto">
              <a:xfrm>
                <a:off x="2757" y="1512"/>
                <a:ext cx="280" cy="273"/>
                <a:chOff x="2752" y="3339"/>
                <a:chExt cx="280" cy="273"/>
              </a:xfrm>
            </p:grpSpPr>
            <p:sp>
              <p:nvSpPr>
                <p:cNvPr id="22542" name="Line 5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43" name="Line 5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44" name="Line 5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2545" name="Line 5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23609" name="Text Box 57"/>
          <p:cNvSpPr txBox="1">
            <a:spLocks noChangeArrowheads="1"/>
          </p:cNvSpPr>
          <p:nvPr/>
        </p:nvSpPr>
        <p:spPr bwMode="auto">
          <a:xfrm>
            <a:off x="755650" y="1579563"/>
            <a:ext cx="2232025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value of each little jump?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23610" name="Text Box 58"/>
          <p:cNvSpPr txBox="1">
            <a:spLocks noChangeArrowheads="1"/>
          </p:cNvSpPr>
          <p:nvPr/>
        </p:nvSpPr>
        <p:spPr bwMode="auto">
          <a:xfrm>
            <a:off x="6227763" y="2133600"/>
            <a:ext cx="2447925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/>
              <a:t>Number of jumps = 5</a:t>
            </a:r>
          </a:p>
        </p:txBody>
      </p:sp>
      <p:sp>
        <p:nvSpPr>
          <p:cNvPr id="23611" name="Text Box 59"/>
          <p:cNvSpPr txBox="1">
            <a:spLocks noChangeArrowheads="1"/>
          </p:cNvSpPr>
          <p:nvPr/>
        </p:nvSpPr>
        <p:spPr bwMode="auto">
          <a:xfrm>
            <a:off x="6227763" y="3133725"/>
            <a:ext cx="2447925" cy="1570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5 jumps between 300 and 400 means counting in 20s.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6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6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6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609" grpId="0"/>
      <p:bldP spid="23610" grpId="0"/>
      <p:bldP spid="23611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132138" y="1762125"/>
            <a:ext cx="2514600" cy="4114800"/>
            <a:chOff x="1973" y="1110"/>
            <a:chExt cx="1584" cy="2592"/>
          </a:xfrm>
        </p:grpSpPr>
        <p:grpSp>
          <p:nvGrpSpPr>
            <p:cNvPr id="23559" name="Group 5"/>
            <p:cNvGrpSpPr>
              <a:grpSpLocks/>
            </p:cNvGrpSpPr>
            <p:nvPr/>
          </p:nvGrpSpPr>
          <p:grpSpPr bwMode="auto">
            <a:xfrm>
              <a:off x="1973" y="1110"/>
              <a:ext cx="1584" cy="2592"/>
              <a:chOff x="1973" y="1110"/>
              <a:chExt cx="1584" cy="2592"/>
            </a:xfrm>
          </p:grpSpPr>
          <p:sp>
            <p:nvSpPr>
              <p:cNvPr id="23571" name="Freeform 6"/>
              <p:cNvSpPr>
                <a:spLocks/>
              </p:cNvSpPr>
              <p:nvPr/>
            </p:nvSpPr>
            <p:spPr bwMode="auto">
              <a:xfrm>
                <a:off x="1973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72" name="Text Box 7"/>
              <p:cNvSpPr txBox="1">
                <a:spLocks noChangeArrowheads="1"/>
              </p:cNvSpPr>
              <p:nvPr/>
            </p:nvSpPr>
            <p:spPr bwMode="auto">
              <a:xfrm>
                <a:off x="2189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23573" name="Group 8"/>
              <p:cNvGrpSpPr>
                <a:grpSpLocks/>
              </p:cNvGrpSpPr>
              <p:nvPr/>
            </p:nvGrpSpPr>
            <p:grpSpPr bwMode="auto">
              <a:xfrm>
                <a:off x="2584" y="2795"/>
                <a:ext cx="367" cy="907"/>
                <a:chOff x="2584" y="2795"/>
                <a:chExt cx="367" cy="907"/>
              </a:xfrm>
            </p:grpSpPr>
            <p:grpSp>
              <p:nvGrpSpPr>
                <p:cNvPr id="23596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3598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3599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3600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3597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3574" name="Group 14"/>
              <p:cNvGrpSpPr>
                <a:grpSpLocks/>
              </p:cNvGrpSpPr>
              <p:nvPr/>
            </p:nvGrpSpPr>
            <p:grpSpPr bwMode="auto">
              <a:xfrm>
                <a:off x="2584" y="1885"/>
                <a:ext cx="367" cy="907"/>
                <a:chOff x="2584" y="2795"/>
                <a:chExt cx="367" cy="907"/>
              </a:xfrm>
            </p:grpSpPr>
            <p:grpSp>
              <p:nvGrpSpPr>
                <p:cNvPr id="23591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3593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3594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3595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3592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3575" name="Group 20"/>
              <p:cNvGrpSpPr>
                <a:grpSpLocks/>
              </p:cNvGrpSpPr>
              <p:nvPr/>
            </p:nvGrpSpPr>
            <p:grpSpPr bwMode="auto">
              <a:xfrm>
                <a:off x="2584" y="1429"/>
                <a:ext cx="367" cy="907"/>
                <a:chOff x="2584" y="2795"/>
                <a:chExt cx="367" cy="907"/>
              </a:xfrm>
            </p:grpSpPr>
            <p:grpSp>
              <p:nvGrpSpPr>
                <p:cNvPr id="23586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3588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3589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3590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3587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23576" name="Line 26"/>
              <p:cNvSpPr>
                <a:spLocks noChangeShapeType="1"/>
              </p:cNvSpPr>
              <p:nvPr/>
            </p:nvSpPr>
            <p:spPr bwMode="auto">
              <a:xfrm>
                <a:off x="2621" y="347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77" name="Line 27"/>
              <p:cNvSpPr>
                <a:spLocks noChangeShapeType="1"/>
              </p:cNvSpPr>
              <p:nvPr/>
            </p:nvSpPr>
            <p:spPr bwMode="auto">
              <a:xfrm>
                <a:off x="2613" y="30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78" name="Line 28"/>
              <p:cNvSpPr>
                <a:spLocks noChangeShapeType="1"/>
              </p:cNvSpPr>
              <p:nvPr/>
            </p:nvSpPr>
            <p:spPr bwMode="auto">
              <a:xfrm>
                <a:off x="2619" y="2579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79" name="Line 29"/>
              <p:cNvSpPr>
                <a:spLocks noChangeShapeType="1"/>
              </p:cNvSpPr>
              <p:nvPr/>
            </p:nvSpPr>
            <p:spPr bwMode="auto">
              <a:xfrm>
                <a:off x="2624" y="212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80" name="Line 30"/>
              <p:cNvSpPr>
                <a:spLocks noChangeShapeType="1"/>
              </p:cNvSpPr>
              <p:nvPr/>
            </p:nvSpPr>
            <p:spPr bwMode="auto">
              <a:xfrm>
                <a:off x="2621" y="165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81" name="Text Box 31"/>
              <p:cNvSpPr txBox="1">
                <a:spLocks noChangeArrowheads="1"/>
              </p:cNvSpPr>
              <p:nvPr/>
            </p:nvSpPr>
            <p:spPr bwMode="auto">
              <a:xfrm>
                <a:off x="2205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100</a:t>
                </a:r>
              </a:p>
            </p:txBody>
          </p:sp>
          <p:sp>
            <p:nvSpPr>
              <p:cNvPr id="23582" name="Text Box 32"/>
              <p:cNvSpPr txBox="1">
                <a:spLocks noChangeArrowheads="1"/>
              </p:cNvSpPr>
              <p:nvPr/>
            </p:nvSpPr>
            <p:spPr bwMode="auto">
              <a:xfrm>
                <a:off x="2216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200</a:t>
                </a:r>
              </a:p>
            </p:txBody>
          </p:sp>
          <p:sp>
            <p:nvSpPr>
              <p:cNvPr id="23583" name="Text Box 33"/>
              <p:cNvSpPr txBox="1">
                <a:spLocks noChangeArrowheads="1"/>
              </p:cNvSpPr>
              <p:nvPr/>
            </p:nvSpPr>
            <p:spPr bwMode="auto">
              <a:xfrm>
                <a:off x="2216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300</a:t>
                </a:r>
              </a:p>
            </p:txBody>
          </p:sp>
          <p:sp>
            <p:nvSpPr>
              <p:cNvPr id="23584" name="Text Box 34"/>
              <p:cNvSpPr txBox="1">
                <a:spLocks noChangeArrowheads="1"/>
              </p:cNvSpPr>
              <p:nvPr/>
            </p:nvSpPr>
            <p:spPr bwMode="auto">
              <a:xfrm>
                <a:off x="2216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400</a:t>
                </a:r>
              </a:p>
            </p:txBody>
          </p:sp>
          <p:sp>
            <p:nvSpPr>
              <p:cNvPr id="23585" name="Text Box 35"/>
              <p:cNvSpPr txBox="1">
                <a:spLocks noChangeArrowheads="1"/>
              </p:cNvSpPr>
              <p:nvPr/>
            </p:nvSpPr>
            <p:spPr bwMode="auto">
              <a:xfrm>
                <a:off x="2202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</p:grpSp>
        <p:grpSp>
          <p:nvGrpSpPr>
            <p:cNvPr id="23560" name="Group 36"/>
            <p:cNvGrpSpPr>
              <a:grpSpLocks/>
            </p:cNvGrpSpPr>
            <p:nvPr/>
          </p:nvGrpSpPr>
          <p:grpSpPr bwMode="auto">
            <a:xfrm>
              <a:off x="2608" y="1541"/>
              <a:ext cx="285" cy="2054"/>
              <a:chOff x="2608" y="1541"/>
              <a:chExt cx="285" cy="2054"/>
            </a:xfrm>
          </p:grpSpPr>
          <p:sp>
            <p:nvSpPr>
              <p:cNvPr id="23561" name="Line 37"/>
              <p:cNvSpPr>
                <a:spLocks noChangeShapeType="1"/>
              </p:cNvSpPr>
              <p:nvPr/>
            </p:nvSpPr>
            <p:spPr bwMode="auto">
              <a:xfrm>
                <a:off x="2621" y="359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62" name="Line 38"/>
              <p:cNvSpPr>
                <a:spLocks noChangeShapeType="1"/>
              </p:cNvSpPr>
              <p:nvPr/>
            </p:nvSpPr>
            <p:spPr bwMode="auto">
              <a:xfrm>
                <a:off x="2619" y="335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63" name="Line 39"/>
              <p:cNvSpPr>
                <a:spLocks noChangeShapeType="1"/>
              </p:cNvSpPr>
              <p:nvPr/>
            </p:nvSpPr>
            <p:spPr bwMode="auto">
              <a:xfrm>
                <a:off x="2613" y="315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64" name="Line 40"/>
              <p:cNvSpPr>
                <a:spLocks noChangeShapeType="1"/>
              </p:cNvSpPr>
              <p:nvPr/>
            </p:nvSpPr>
            <p:spPr bwMode="auto">
              <a:xfrm>
                <a:off x="2608" y="291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65" name="Line 41"/>
              <p:cNvSpPr>
                <a:spLocks noChangeShapeType="1"/>
              </p:cNvSpPr>
              <p:nvPr/>
            </p:nvSpPr>
            <p:spPr bwMode="auto">
              <a:xfrm>
                <a:off x="2608" y="2704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66" name="Line 42"/>
              <p:cNvSpPr>
                <a:spLocks noChangeShapeType="1"/>
              </p:cNvSpPr>
              <p:nvPr/>
            </p:nvSpPr>
            <p:spPr bwMode="auto">
              <a:xfrm>
                <a:off x="2608" y="2478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67" name="Line 43"/>
              <p:cNvSpPr>
                <a:spLocks noChangeShapeType="1"/>
              </p:cNvSpPr>
              <p:nvPr/>
            </p:nvSpPr>
            <p:spPr bwMode="auto">
              <a:xfrm>
                <a:off x="2608" y="22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68" name="Line 44"/>
              <p:cNvSpPr>
                <a:spLocks noChangeShapeType="1"/>
              </p:cNvSpPr>
              <p:nvPr/>
            </p:nvSpPr>
            <p:spPr bwMode="auto">
              <a:xfrm>
                <a:off x="2608" y="200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69" name="Line 45"/>
              <p:cNvSpPr>
                <a:spLocks noChangeShapeType="1"/>
              </p:cNvSpPr>
              <p:nvPr/>
            </p:nvSpPr>
            <p:spPr bwMode="auto">
              <a:xfrm>
                <a:off x="2608" y="176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3570" name="Line 46"/>
              <p:cNvSpPr>
                <a:spLocks noChangeShapeType="1"/>
              </p:cNvSpPr>
              <p:nvPr/>
            </p:nvSpPr>
            <p:spPr bwMode="auto">
              <a:xfrm>
                <a:off x="2608" y="154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24623" name="Text Box 47"/>
          <p:cNvSpPr txBox="1">
            <a:spLocks noChangeArrowheads="1"/>
          </p:cNvSpPr>
          <p:nvPr/>
        </p:nvSpPr>
        <p:spPr bwMode="auto">
          <a:xfrm>
            <a:off x="611188" y="1724025"/>
            <a:ext cx="2232025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value of each little jump?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24624" name="Text Box 48"/>
          <p:cNvSpPr txBox="1">
            <a:spLocks noChangeArrowheads="1"/>
          </p:cNvSpPr>
          <p:nvPr/>
        </p:nvSpPr>
        <p:spPr bwMode="auto">
          <a:xfrm>
            <a:off x="6083300" y="2278063"/>
            <a:ext cx="2447925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/>
              <a:t>Number of jumps = 4</a:t>
            </a:r>
          </a:p>
        </p:txBody>
      </p:sp>
      <p:sp>
        <p:nvSpPr>
          <p:cNvPr id="24625" name="Text Box 49"/>
          <p:cNvSpPr txBox="1">
            <a:spLocks noChangeArrowheads="1"/>
          </p:cNvSpPr>
          <p:nvPr/>
        </p:nvSpPr>
        <p:spPr bwMode="auto">
          <a:xfrm>
            <a:off x="6083300" y="3278188"/>
            <a:ext cx="24479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5 jumps between 200 and 300 means counting in 25s.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623" grpId="0"/>
      <p:bldP spid="24624" grpId="0"/>
      <p:bldP spid="24625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425825" y="1762125"/>
            <a:ext cx="2514600" cy="4114800"/>
            <a:chOff x="2112" y="1110"/>
            <a:chExt cx="1584" cy="2592"/>
          </a:xfrm>
        </p:grpSpPr>
        <p:grpSp>
          <p:nvGrpSpPr>
            <p:cNvPr id="24583" name="Group 5"/>
            <p:cNvGrpSpPr>
              <a:grpSpLocks/>
            </p:cNvGrpSpPr>
            <p:nvPr/>
          </p:nvGrpSpPr>
          <p:grpSpPr bwMode="auto">
            <a:xfrm>
              <a:off x="2112" y="1110"/>
              <a:ext cx="1584" cy="2592"/>
              <a:chOff x="2112" y="1110"/>
              <a:chExt cx="1584" cy="2592"/>
            </a:xfrm>
          </p:grpSpPr>
          <p:sp>
            <p:nvSpPr>
              <p:cNvPr id="24610" name="Freeform 6"/>
              <p:cNvSpPr>
                <a:spLocks/>
              </p:cNvSpPr>
              <p:nvPr/>
            </p:nvSpPr>
            <p:spPr bwMode="auto">
              <a:xfrm>
                <a:off x="2112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4611" name="Text Box 7"/>
              <p:cNvSpPr txBox="1">
                <a:spLocks noChangeArrowheads="1"/>
              </p:cNvSpPr>
              <p:nvPr/>
            </p:nvSpPr>
            <p:spPr bwMode="auto">
              <a:xfrm>
                <a:off x="2328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24612" name="Group 8"/>
              <p:cNvGrpSpPr>
                <a:grpSpLocks/>
              </p:cNvGrpSpPr>
              <p:nvPr/>
            </p:nvGrpSpPr>
            <p:grpSpPr bwMode="auto">
              <a:xfrm>
                <a:off x="2723" y="2795"/>
                <a:ext cx="367" cy="907"/>
                <a:chOff x="2584" y="2795"/>
                <a:chExt cx="367" cy="907"/>
              </a:xfrm>
            </p:grpSpPr>
            <p:grpSp>
              <p:nvGrpSpPr>
                <p:cNvPr id="24630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4632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4633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4634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4631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4613" name="Group 14"/>
              <p:cNvGrpSpPr>
                <a:grpSpLocks/>
              </p:cNvGrpSpPr>
              <p:nvPr/>
            </p:nvGrpSpPr>
            <p:grpSpPr bwMode="auto">
              <a:xfrm>
                <a:off x="2723" y="1885"/>
                <a:ext cx="367" cy="907"/>
                <a:chOff x="2584" y="2795"/>
                <a:chExt cx="367" cy="907"/>
              </a:xfrm>
            </p:grpSpPr>
            <p:grpSp>
              <p:nvGrpSpPr>
                <p:cNvPr id="24625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4627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4628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4629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4626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4614" name="Group 20"/>
              <p:cNvGrpSpPr>
                <a:grpSpLocks/>
              </p:cNvGrpSpPr>
              <p:nvPr/>
            </p:nvGrpSpPr>
            <p:grpSpPr bwMode="auto">
              <a:xfrm>
                <a:off x="2723" y="1429"/>
                <a:ext cx="367" cy="907"/>
                <a:chOff x="2584" y="2795"/>
                <a:chExt cx="367" cy="907"/>
              </a:xfrm>
            </p:grpSpPr>
            <p:grpSp>
              <p:nvGrpSpPr>
                <p:cNvPr id="24620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4622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4623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4624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4621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24615" name="Text Box 26"/>
              <p:cNvSpPr txBox="1">
                <a:spLocks noChangeArrowheads="1"/>
              </p:cNvSpPr>
              <p:nvPr/>
            </p:nvSpPr>
            <p:spPr bwMode="auto">
              <a:xfrm>
                <a:off x="2344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24616" name="Text Box 27"/>
              <p:cNvSpPr txBox="1">
                <a:spLocks noChangeArrowheads="1"/>
              </p:cNvSpPr>
              <p:nvPr/>
            </p:nvSpPr>
            <p:spPr bwMode="auto">
              <a:xfrm>
                <a:off x="2355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100</a:t>
                </a:r>
              </a:p>
            </p:txBody>
          </p:sp>
          <p:sp>
            <p:nvSpPr>
              <p:cNvPr id="24617" name="Text Box 28"/>
              <p:cNvSpPr txBox="1">
                <a:spLocks noChangeArrowheads="1"/>
              </p:cNvSpPr>
              <p:nvPr/>
            </p:nvSpPr>
            <p:spPr bwMode="auto">
              <a:xfrm>
                <a:off x="2355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24618" name="Text Box 29"/>
              <p:cNvSpPr txBox="1">
                <a:spLocks noChangeArrowheads="1"/>
              </p:cNvSpPr>
              <p:nvPr/>
            </p:nvSpPr>
            <p:spPr bwMode="auto">
              <a:xfrm>
                <a:off x="2355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200</a:t>
                </a:r>
              </a:p>
            </p:txBody>
          </p:sp>
          <p:sp>
            <p:nvSpPr>
              <p:cNvPr id="24619" name="Text Box 30"/>
              <p:cNvSpPr txBox="1">
                <a:spLocks noChangeArrowheads="1"/>
              </p:cNvSpPr>
              <p:nvPr/>
            </p:nvSpPr>
            <p:spPr bwMode="auto">
              <a:xfrm>
                <a:off x="2341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</p:grpSp>
        <p:grpSp>
          <p:nvGrpSpPr>
            <p:cNvPr id="24584" name="Group 31"/>
            <p:cNvGrpSpPr>
              <a:grpSpLocks/>
            </p:cNvGrpSpPr>
            <p:nvPr/>
          </p:nvGrpSpPr>
          <p:grpSpPr bwMode="auto">
            <a:xfrm>
              <a:off x="2749" y="1512"/>
              <a:ext cx="288" cy="2100"/>
              <a:chOff x="2749" y="1512"/>
              <a:chExt cx="288" cy="2100"/>
            </a:xfrm>
          </p:grpSpPr>
          <p:grpSp>
            <p:nvGrpSpPr>
              <p:cNvPr id="24585" name="Group 32"/>
              <p:cNvGrpSpPr>
                <a:grpSpLocks/>
              </p:cNvGrpSpPr>
              <p:nvPr/>
            </p:nvGrpSpPr>
            <p:grpSpPr bwMode="auto">
              <a:xfrm>
                <a:off x="2752" y="3339"/>
                <a:ext cx="280" cy="273"/>
                <a:chOff x="2752" y="3339"/>
                <a:chExt cx="280" cy="273"/>
              </a:xfrm>
            </p:grpSpPr>
            <p:sp>
              <p:nvSpPr>
                <p:cNvPr id="24606" name="Line 3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607" name="Line 3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608" name="Line 3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609" name="Line 3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4586" name="Group 37"/>
              <p:cNvGrpSpPr>
                <a:grpSpLocks/>
              </p:cNvGrpSpPr>
              <p:nvPr/>
            </p:nvGrpSpPr>
            <p:grpSpPr bwMode="auto">
              <a:xfrm>
                <a:off x="2749" y="2891"/>
                <a:ext cx="280" cy="273"/>
                <a:chOff x="2752" y="3339"/>
                <a:chExt cx="280" cy="273"/>
              </a:xfrm>
            </p:grpSpPr>
            <p:sp>
              <p:nvSpPr>
                <p:cNvPr id="24602" name="Line 3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603" name="Line 3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604" name="Line 4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605" name="Line 4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4587" name="Group 42"/>
              <p:cNvGrpSpPr>
                <a:grpSpLocks/>
              </p:cNvGrpSpPr>
              <p:nvPr/>
            </p:nvGrpSpPr>
            <p:grpSpPr bwMode="auto">
              <a:xfrm>
                <a:off x="2749" y="2430"/>
                <a:ext cx="280" cy="273"/>
                <a:chOff x="2752" y="3339"/>
                <a:chExt cx="280" cy="273"/>
              </a:xfrm>
            </p:grpSpPr>
            <p:sp>
              <p:nvSpPr>
                <p:cNvPr id="24598" name="Line 4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599" name="Line 4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600" name="Line 4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601" name="Line 4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4588" name="Group 47"/>
              <p:cNvGrpSpPr>
                <a:grpSpLocks/>
              </p:cNvGrpSpPr>
              <p:nvPr/>
            </p:nvGrpSpPr>
            <p:grpSpPr bwMode="auto">
              <a:xfrm>
                <a:off x="2757" y="1973"/>
                <a:ext cx="280" cy="273"/>
                <a:chOff x="2752" y="3339"/>
                <a:chExt cx="280" cy="273"/>
              </a:xfrm>
            </p:grpSpPr>
            <p:sp>
              <p:nvSpPr>
                <p:cNvPr id="24594" name="Line 4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595" name="Line 4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596" name="Line 5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597" name="Line 5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4589" name="Group 52"/>
              <p:cNvGrpSpPr>
                <a:grpSpLocks/>
              </p:cNvGrpSpPr>
              <p:nvPr/>
            </p:nvGrpSpPr>
            <p:grpSpPr bwMode="auto">
              <a:xfrm>
                <a:off x="2757" y="1512"/>
                <a:ext cx="280" cy="273"/>
                <a:chOff x="2752" y="3339"/>
                <a:chExt cx="280" cy="273"/>
              </a:xfrm>
            </p:grpSpPr>
            <p:sp>
              <p:nvSpPr>
                <p:cNvPr id="24590" name="Line 5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591" name="Line 5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592" name="Line 5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4593" name="Line 5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26681" name="Text Box 57"/>
          <p:cNvSpPr txBox="1">
            <a:spLocks noChangeArrowheads="1"/>
          </p:cNvSpPr>
          <p:nvPr/>
        </p:nvSpPr>
        <p:spPr bwMode="auto">
          <a:xfrm>
            <a:off x="755650" y="1724025"/>
            <a:ext cx="2232025" cy="393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value of each little jump?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26682" name="Text Box 58"/>
          <p:cNvSpPr txBox="1">
            <a:spLocks noChangeArrowheads="1"/>
          </p:cNvSpPr>
          <p:nvPr/>
        </p:nvSpPr>
        <p:spPr bwMode="auto">
          <a:xfrm>
            <a:off x="6227763" y="2278063"/>
            <a:ext cx="2447925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/>
              <a:t>Number of jumps = 10</a:t>
            </a:r>
          </a:p>
        </p:txBody>
      </p:sp>
      <p:sp>
        <p:nvSpPr>
          <p:cNvPr id="26683" name="Text Box 59"/>
          <p:cNvSpPr txBox="1">
            <a:spLocks noChangeArrowheads="1"/>
          </p:cNvSpPr>
          <p:nvPr/>
        </p:nvSpPr>
        <p:spPr bwMode="auto">
          <a:xfrm>
            <a:off x="6227763" y="3278188"/>
            <a:ext cx="2447925" cy="1570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10 jumps between 100 and 200 means counting in 10s.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81" grpId="0"/>
      <p:bldP spid="26682" grpId="0"/>
      <p:bldP spid="26683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20" name="Rectangle 72"/>
          <p:cNvSpPr>
            <a:spLocks noChangeArrowheads="1"/>
          </p:cNvSpPr>
          <p:nvPr/>
        </p:nvSpPr>
        <p:spPr bwMode="auto">
          <a:xfrm>
            <a:off x="3276600" y="3763963"/>
            <a:ext cx="2516188" cy="1976437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560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sp>
        <p:nvSpPr>
          <p:cNvPr id="27652" name="Text Box 4"/>
          <p:cNvSpPr txBox="1">
            <a:spLocks noChangeArrowheads="1"/>
          </p:cNvSpPr>
          <p:nvPr/>
        </p:nvSpPr>
        <p:spPr bwMode="auto">
          <a:xfrm>
            <a:off x="755650" y="1724025"/>
            <a:ext cx="2232025" cy="3509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capacity of water?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281363" y="1628775"/>
            <a:ext cx="2514600" cy="4114800"/>
            <a:chOff x="2067" y="1026"/>
            <a:chExt cx="1584" cy="2592"/>
          </a:xfrm>
        </p:grpSpPr>
        <p:grpSp>
          <p:nvGrpSpPr>
            <p:cNvPr id="25607" name="Group 6"/>
            <p:cNvGrpSpPr>
              <a:grpSpLocks/>
            </p:cNvGrpSpPr>
            <p:nvPr/>
          </p:nvGrpSpPr>
          <p:grpSpPr bwMode="auto">
            <a:xfrm>
              <a:off x="2067" y="1026"/>
              <a:ext cx="1584" cy="2592"/>
              <a:chOff x="3960" y="180"/>
              <a:chExt cx="3960" cy="6480"/>
            </a:xfrm>
          </p:grpSpPr>
          <p:grpSp>
            <p:nvGrpSpPr>
              <p:cNvPr id="25618" name="Group 7"/>
              <p:cNvGrpSpPr>
                <a:grpSpLocks/>
              </p:cNvGrpSpPr>
              <p:nvPr/>
            </p:nvGrpSpPr>
            <p:grpSpPr bwMode="auto">
              <a:xfrm>
                <a:off x="3960" y="540"/>
                <a:ext cx="3960" cy="6120"/>
                <a:chOff x="3960" y="540"/>
                <a:chExt cx="3960" cy="6120"/>
              </a:xfrm>
            </p:grpSpPr>
            <p:sp>
              <p:nvSpPr>
                <p:cNvPr id="25631" name="Freeform 8"/>
                <p:cNvSpPr>
                  <a:spLocks/>
                </p:cNvSpPr>
                <p:nvPr/>
              </p:nvSpPr>
              <p:spPr bwMode="auto">
                <a:xfrm>
                  <a:off x="3960" y="540"/>
                  <a:ext cx="3960" cy="6120"/>
                </a:xfrm>
                <a:custGeom>
                  <a:avLst/>
                  <a:gdLst>
                    <a:gd name="T0" fmla="*/ 0 w 2340"/>
                    <a:gd name="T1" fmla="*/ 0 h 6120"/>
                    <a:gd name="T2" fmla="*/ 0 w 2340"/>
                    <a:gd name="T3" fmla="*/ 6120 h 6120"/>
                    <a:gd name="T4" fmla="*/ 2340 w 2340"/>
                    <a:gd name="T5" fmla="*/ 6120 h 6120"/>
                    <a:gd name="T6" fmla="*/ 2340 w 2340"/>
                    <a:gd name="T7" fmla="*/ 0 h 612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2340"/>
                    <a:gd name="T13" fmla="*/ 0 h 6120"/>
                    <a:gd name="T14" fmla="*/ 2340 w 2340"/>
                    <a:gd name="T15" fmla="*/ 6120 h 612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340" h="6120">
                      <a:moveTo>
                        <a:pt x="0" y="0"/>
                      </a:moveTo>
                      <a:lnTo>
                        <a:pt x="0" y="6120"/>
                      </a:lnTo>
                      <a:lnTo>
                        <a:pt x="2340" y="6120"/>
                      </a:lnTo>
                      <a:lnTo>
                        <a:pt x="2340" y="0"/>
                      </a:lnTo>
                    </a:path>
                  </a:pathLst>
                </a:custGeom>
                <a:noFill/>
                <a:ln w="25400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25632" name="Group 9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700"/>
                  <a:chOff x="5490" y="960"/>
                  <a:chExt cx="915" cy="5700"/>
                </a:xfrm>
              </p:grpSpPr>
              <p:grpSp>
                <p:nvGrpSpPr>
                  <p:cNvPr id="25633" name="Group 10"/>
                  <p:cNvGrpSpPr>
                    <a:grpSpLocks/>
                  </p:cNvGrpSpPr>
                  <p:nvPr/>
                </p:nvGrpSpPr>
                <p:grpSpPr bwMode="auto">
                  <a:xfrm>
                    <a:off x="5490" y="6093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25670" name="Line 11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71" name="Line 1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72" name="Line 1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25634" name="Group 14"/>
                  <p:cNvGrpSpPr>
                    <a:grpSpLocks/>
                  </p:cNvGrpSpPr>
                  <p:nvPr/>
                </p:nvGrpSpPr>
                <p:grpSpPr bwMode="auto">
                  <a:xfrm>
                    <a:off x="5490" y="553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25667" name="Line 1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68" name="Line 1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69" name="Line 1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25635" name="Group 18"/>
                  <p:cNvGrpSpPr>
                    <a:grpSpLocks/>
                  </p:cNvGrpSpPr>
                  <p:nvPr/>
                </p:nvGrpSpPr>
                <p:grpSpPr bwMode="auto">
                  <a:xfrm>
                    <a:off x="5490" y="496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25664" name="Line 1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65" name="Line 2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66" name="Line 21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25636" name="Group 22"/>
                  <p:cNvGrpSpPr>
                    <a:grpSpLocks/>
                  </p:cNvGrpSpPr>
                  <p:nvPr/>
                </p:nvGrpSpPr>
                <p:grpSpPr bwMode="auto">
                  <a:xfrm>
                    <a:off x="5490" y="439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25661" name="Line 2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62" name="Line 2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63" name="Line 2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25637" name="Group 26"/>
                  <p:cNvGrpSpPr>
                    <a:grpSpLocks/>
                  </p:cNvGrpSpPr>
                  <p:nvPr/>
                </p:nvGrpSpPr>
                <p:grpSpPr bwMode="auto">
                  <a:xfrm>
                    <a:off x="5490" y="382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25658" name="Line 2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59" name="Line 2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60" name="Line 2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25638" name="Group 30"/>
                  <p:cNvGrpSpPr>
                    <a:grpSpLocks/>
                  </p:cNvGrpSpPr>
                  <p:nvPr/>
                </p:nvGrpSpPr>
                <p:grpSpPr bwMode="auto">
                  <a:xfrm>
                    <a:off x="5490" y="325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25655" name="Line 31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56" name="Line 3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57" name="Line 3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25639" name="Group 34"/>
                  <p:cNvGrpSpPr>
                    <a:grpSpLocks/>
                  </p:cNvGrpSpPr>
                  <p:nvPr/>
                </p:nvGrpSpPr>
                <p:grpSpPr bwMode="auto">
                  <a:xfrm>
                    <a:off x="5490" y="268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25652" name="Line 3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53" name="Line 3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54" name="Line 3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25640" name="Group 38"/>
                  <p:cNvGrpSpPr>
                    <a:grpSpLocks/>
                  </p:cNvGrpSpPr>
                  <p:nvPr/>
                </p:nvGrpSpPr>
                <p:grpSpPr bwMode="auto">
                  <a:xfrm>
                    <a:off x="5490" y="211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25649" name="Line 3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50" name="Line 4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51" name="Line 41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25641" name="Group 42"/>
                  <p:cNvGrpSpPr>
                    <a:grpSpLocks/>
                  </p:cNvGrpSpPr>
                  <p:nvPr/>
                </p:nvGrpSpPr>
                <p:grpSpPr bwMode="auto">
                  <a:xfrm>
                    <a:off x="5490" y="1530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25646" name="Line 4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47" name="Line 4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48" name="Line 4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25642" name="Group 46"/>
                  <p:cNvGrpSpPr>
                    <a:grpSpLocks/>
                  </p:cNvGrpSpPr>
                  <p:nvPr/>
                </p:nvGrpSpPr>
                <p:grpSpPr bwMode="auto">
                  <a:xfrm>
                    <a:off x="5490" y="960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25643" name="Line 4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44" name="Line 4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5645" name="Line 4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</p:grpSp>
          </p:grpSp>
          <p:grpSp>
            <p:nvGrpSpPr>
              <p:cNvPr id="25619" name="Group 50"/>
              <p:cNvGrpSpPr>
                <a:grpSpLocks/>
              </p:cNvGrpSpPr>
              <p:nvPr/>
            </p:nvGrpSpPr>
            <p:grpSpPr bwMode="auto">
              <a:xfrm>
                <a:off x="4680" y="720"/>
                <a:ext cx="900" cy="5850"/>
                <a:chOff x="4680" y="720"/>
                <a:chExt cx="900" cy="5850"/>
              </a:xfrm>
            </p:grpSpPr>
            <p:sp>
              <p:nvSpPr>
                <p:cNvPr id="25621" name="Text Box 51"/>
                <p:cNvSpPr txBox="1">
                  <a:spLocks noChangeArrowheads="1"/>
                </p:cNvSpPr>
                <p:nvPr/>
              </p:nvSpPr>
              <p:spPr bwMode="auto">
                <a:xfrm>
                  <a:off x="4680" y="585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100</a:t>
                  </a:r>
                  <a:endParaRPr lang="en-GB"/>
                </a:p>
              </p:txBody>
            </p:sp>
            <p:sp>
              <p:nvSpPr>
                <p:cNvPr id="25622" name="Text Box 52"/>
                <p:cNvSpPr txBox="1">
                  <a:spLocks noChangeArrowheads="1"/>
                </p:cNvSpPr>
                <p:nvPr/>
              </p:nvSpPr>
              <p:spPr bwMode="auto">
                <a:xfrm>
                  <a:off x="4680" y="531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200</a:t>
                  </a:r>
                  <a:endParaRPr lang="en-GB"/>
                </a:p>
              </p:txBody>
            </p:sp>
            <p:sp>
              <p:nvSpPr>
                <p:cNvPr id="25623" name="Text Box 53"/>
                <p:cNvSpPr txBox="1">
                  <a:spLocks noChangeArrowheads="1"/>
                </p:cNvSpPr>
                <p:nvPr/>
              </p:nvSpPr>
              <p:spPr bwMode="auto">
                <a:xfrm>
                  <a:off x="4680" y="472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300</a:t>
                  </a:r>
                  <a:endParaRPr lang="en-GB"/>
                </a:p>
              </p:txBody>
            </p:sp>
            <p:sp>
              <p:nvSpPr>
                <p:cNvPr id="25624" name="Text Box 54"/>
                <p:cNvSpPr txBox="1">
                  <a:spLocks noChangeArrowheads="1"/>
                </p:cNvSpPr>
                <p:nvPr/>
              </p:nvSpPr>
              <p:spPr bwMode="auto">
                <a:xfrm>
                  <a:off x="4680" y="415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400</a:t>
                  </a:r>
                  <a:endParaRPr lang="en-GB"/>
                </a:p>
              </p:txBody>
            </p:sp>
            <p:sp>
              <p:nvSpPr>
                <p:cNvPr id="25625" name="Text Box 55"/>
                <p:cNvSpPr txBox="1">
                  <a:spLocks noChangeArrowheads="1"/>
                </p:cNvSpPr>
                <p:nvPr/>
              </p:nvSpPr>
              <p:spPr bwMode="auto">
                <a:xfrm>
                  <a:off x="4680" y="360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500</a:t>
                  </a:r>
                  <a:endParaRPr lang="en-GB"/>
                </a:p>
              </p:txBody>
            </p:sp>
            <p:sp>
              <p:nvSpPr>
                <p:cNvPr id="25626" name="Text Box 56"/>
                <p:cNvSpPr txBox="1">
                  <a:spLocks noChangeArrowheads="1"/>
                </p:cNvSpPr>
                <p:nvPr/>
              </p:nvSpPr>
              <p:spPr bwMode="auto">
                <a:xfrm>
                  <a:off x="4680" y="306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600</a:t>
                  </a:r>
                  <a:endParaRPr lang="en-GB"/>
                </a:p>
              </p:txBody>
            </p:sp>
            <p:sp>
              <p:nvSpPr>
                <p:cNvPr id="25627" name="Text Box 57"/>
                <p:cNvSpPr txBox="1">
                  <a:spLocks noChangeArrowheads="1"/>
                </p:cNvSpPr>
                <p:nvPr/>
              </p:nvSpPr>
              <p:spPr bwMode="auto">
                <a:xfrm>
                  <a:off x="4680" y="244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700</a:t>
                  </a:r>
                  <a:endParaRPr lang="en-GB"/>
                </a:p>
              </p:txBody>
            </p:sp>
            <p:sp>
              <p:nvSpPr>
                <p:cNvPr id="25628" name="Text Box 58"/>
                <p:cNvSpPr txBox="1">
                  <a:spLocks noChangeArrowheads="1"/>
                </p:cNvSpPr>
                <p:nvPr/>
              </p:nvSpPr>
              <p:spPr bwMode="auto">
                <a:xfrm>
                  <a:off x="4680" y="184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800</a:t>
                  </a:r>
                  <a:endParaRPr lang="en-GB"/>
                </a:p>
              </p:txBody>
            </p:sp>
            <p:sp>
              <p:nvSpPr>
                <p:cNvPr id="25629" name="Text Box 59"/>
                <p:cNvSpPr txBox="1">
                  <a:spLocks noChangeArrowheads="1"/>
                </p:cNvSpPr>
                <p:nvPr/>
              </p:nvSpPr>
              <p:spPr bwMode="auto">
                <a:xfrm>
                  <a:off x="4680" y="127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900</a:t>
                  </a:r>
                  <a:endParaRPr lang="en-GB"/>
                </a:p>
              </p:txBody>
            </p:sp>
            <p:sp>
              <p:nvSpPr>
                <p:cNvPr id="25630" name="Text Box 60"/>
                <p:cNvSpPr txBox="1">
                  <a:spLocks noChangeArrowheads="1"/>
                </p:cNvSpPr>
                <p:nvPr/>
              </p:nvSpPr>
              <p:spPr bwMode="auto">
                <a:xfrm>
                  <a:off x="4680" y="72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1000</a:t>
                  </a:r>
                  <a:endParaRPr lang="en-GB"/>
                </a:p>
              </p:txBody>
            </p:sp>
          </p:grpSp>
          <p:sp>
            <p:nvSpPr>
              <p:cNvPr id="25620" name="Text Box 61"/>
              <p:cNvSpPr txBox="1">
                <a:spLocks noChangeArrowheads="1"/>
              </p:cNvSpPr>
              <p:nvPr/>
            </p:nvSpPr>
            <p:spPr bwMode="auto">
              <a:xfrm>
                <a:off x="4500" y="180"/>
                <a:ext cx="72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</p:grpSp>
        <p:sp>
          <p:nvSpPr>
            <p:cNvPr id="25608" name="Line 62"/>
            <p:cNvSpPr>
              <a:spLocks noChangeShapeType="1"/>
            </p:cNvSpPr>
            <p:nvPr/>
          </p:nvSpPr>
          <p:spPr bwMode="auto">
            <a:xfrm>
              <a:off x="2717" y="3499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09" name="Line 63"/>
            <p:cNvSpPr>
              <a:spLocks noChangeShapeType="1"/>
            </p:cNvSpPr>
            <p:nvPr/>
          </p:nvSpPr>
          <p:spPr bwMode="auto">
            <a:xfrm>
              <a:off x="2720" y="3286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10" name="Line 64"/>
            <p:cNvSpPr>
              <a:spLocks noChangeShapeType="1"/>
            </p:cNvSpPr>
            <p:nvPr/>
          </p:nvSpPr>
          <p:spPr bwMode="auto">
            <a:xfrm>
              <a:off x="2709" y="3051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11" name="Line 65"/>
            <p:cNvSpPr>
              <a:spLocks noChangeShapeType="1"/>
            </p:cNvSpPr>
            <p:nvPr/>
          </p:nvSpPr>
          <p:spPr bwMode="auto">
            <a:xfrm>
              <a:off x="2715" y="2824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12" name="Line 66"/>
            <p:cNvSpPr>
              <a:spLocks noChangeShapeType="1"/>
            </p:cNvSpPr>
            <p:nvPr/>
          </p:nvSpPr>
          <p:spPr bwMode="auto">
            <a:xfrm>
              <a:off x="2699" y="2598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13" name="Line 67"/>
            <p:cNvSpPr>
              <a:spLocks noChangeShapeType="1"/>
            </p:cNvSpPr>
            <p:nvPr/>
          </p:nvSpPr>
          <p:spPr bwMode="auto">
            <a:xfrm>
              <a:off x="2699" y="2371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14" name="Line 68"/>
            <p:cNvSpPr>
              <a:spLocks noChangeShapeType="1"/>
            </p:cNvSpPr>
            <p:nvPr/>
          </p:nvSpPr>
          <p:spPr bwMode="auto">
            <a:xfrm>
              <a:off x="2699" y="2144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15" name="Line 69"/>
            <p:cNvSpPr>
              <a:spLocks noChangeShapeType="1"/>
            </p:cNvSpPr>
            <p:nvPr/>
          </p:nvSpPr>
          <p:spPr bwMode="auto">
            <a:xfrm>
              <a:off x="2699" y="1912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16" name="Line 70"/>
            <p:cNvSpPr>
              <a:spLocks noChangeShapeType="1"/>
            </p:cNvSpPr>
            <p:nvPr/>
          </p:nvSpPr>
          <p:spPr bwMode="auto">
            <a:xfrm>
              <a:off x="2699" y="1669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5617" name="Line 71"/>
            <p:cNvSpPr>
              <a:spLocks noChangeShapeType="1"/>
            </p:cNvSpPr>
            <p:nvPr/>
          </p:nvSpPr>
          <p:spPr bwMode="auto">
            <a:xfrm>
              <a:off x="2699" y="1450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7721" name="Text Box 73"/>
          <p:cNvSpPr txBox="1">
            <a:spLocks noChangeArrowheads="1"/>
          </p:cNvSpPr>
          <p:nvPr/>
        </p:nvSpPr>
        <p:spPr bwMode="auto">
          <a:xfrm>
            <a:off x="6227763" y="3278188"/>
            <a:ext cx="24479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Answer – 550ml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277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2772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0" fill="hold"/>
                                        <p:tgtEl>
                                          <p:spTgt spid="277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277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720" grpId="0" animBg="1"/>
      <p:bldP spid="27652" grpId="0"/>
      <p:bldP spid="27721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19" name="Rectangle 47"/>
          <p:cNvSpPr>
            <a:spLocks noChangeArrowheads="1"/>
          </p:cNvSpPr>
          <p:nvPr/>
        </p:nvSpPr>
        <p:spPr bwMode="auto">
          <a:xfrm>
            <a:off x="3276600" y="2781300"/>
            <a:ext cx="2516188" cy="310832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662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281363" y="1762125"/>
            <a:ext cx="2514600" cy="4114800"/>
            <a:chOff x="1973" y="1110"/>
            <a:chExt cx="1584" cy="2592"/>
          </a:xfrm>
        </p:grpSpPr>
        <p:grpSp>
          <p:nvGrpSpPr>
            <p:cNvPr id="26631" name="Group 5"/>
            <p:cNvGrpSpPr>
              <a:grpSpLocks/>
            </p:cNvGrpSpPr>
            <p:nvPr/>
          </p:nvGrpSpPr>
          <p:grpSpPr bwMode="auto">
            <a:xfrm>
              <a:off x="1973" y="1110"/>
              <a:ext cx="1584" cy="2592"/>
              <a:chOff x="1973" y="1110"/>
              <a:chExt cx="1584" cy="2592"/>
            </a:xfrm>
          </p:grpSpPr>
          <p:sp>
            <p:nvSpPr>
              <p:cNvPr id="26643" name="Freeform 6"/>
              <p:cNvSpPr>
                <a:spLocks/>
              </p:cNvSpPr>
              <p:nvPr/>
            </p:nvSpPr>
            <p:spPr bwMode="auto">
              <a:xfrm>
                <a:off x="1973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44" name="Text Box 7"/>
              <p:cNvSpPr txBox="1">
                <a:spLocks noChangeArrowheads="1"/>
              </p:cNvSpPr>
              <p:nvPr/>
            </p:nvSpPr>
            <p:spPr bwMode="auto">
              <a:xfrm>
                <a:off x="2189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26645" name="Group 8"/>
              <p:cNvGrpSpPr>
                <a:grpSpLocks/>
              </p:cNvGrpSpPr>
              <p:nvPr/>
            </p:nvGrpSpPr>
            <p:grpSpPr bwMode="auto">
              <a:xfrm>
                <a:off x="2584" y="2795"/>
                <a:ext cx="367" cy="907"/>
                <a:chOff x="2584" y="2795"/>
                <a:chExt cx="367" cy="907"/>
              </a:xfrm>
            </p:grpSpPr>
            <p:grpSp>
              <p:nvGrpSpPr>
                <p:cNvPr id="26668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6670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6671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6672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6669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6646" name="Group 14"/>
              <p:cNvGrpSpPr>
                <a:grpSpLocks/>
              </p:cNvGrpSpPr>
              <p:nvPr/>
            </p:nvGrpSpPr>
            <p:grpSpPr bwMode="auto">
              <a:xfrm>
                <a:off x="2584" y="1885"/>
                <a:ext cx="367" cy="907"/>
                <a:chOff x="2584" y="2795"/>
                <a:chExt cx="367" cy="907"/>
              </a:xfrm>
            </p:grpSpPr>
            <p:grpSp>
              <p:nvGrpSpPr>
                <p:cNvPr id="26663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6665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6666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6667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6664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6647" name="Group 20"/>
              <p:cNvGrpSpPr>
                <a:grpSpLocks/>
              </p:cNvGrpSpPr>
              <p:nvPr/>
            </p:nvGrpSpPr>
            <p:grpSpPr bwMode="auto">
              <a:xfrm>
                <a:off x="2584" y="1429"/>
                <a:ext cx="367" cy="907"/>
                <a:chOff x="2584" y="2795"/>
                <a:chExt cx="367" cy="907"/>
              </a:xfrm>
            </p:grpSpPr>
            <p:grpSp>
              <p:nvGrpSpPr>
                <p:cNvPr id="26658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6660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6661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6662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6659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26648" name="Line 26"/>
              <p:cNvSpPr>
                <a:spLocks noChangeShapeType="1"/>
              </p:cNvSpPr>
              <p:nvPr/>
            </p:nvSpPr>
            <p:spPr bwMode="auto">
              <a:xfrm>
                <a:off x="2621" y="347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49" name="Line 27"/>
              <p:cNvSpPr>
                <a:spLocks noChangeShapeType="1"/>
              </p:cNvSpPr>
              <p:nvPr/>
            </p:nvSpPr>
            <p:spPr bwMode="auto">
              <a:xfrm>
                <a:off x="2613" y="30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50" name="Line 28"/>
              <p:cNvSpPr>
                <a:spLocks noChangeShapeType="1"/>
              </p:cNvSpPr>
              <p:nvPr/>
            </p:nvSpPr>
            <p:spPr bwMode="auto">
              <a:xfrm>
                <a:off x="2619" y="2579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51" name="Line 29"/>
              <p:cNvSpPr>
                <a:spLocks noChangeShapeType="1"/>
              </p:cNvSpPr>
              <p:nvPr/>
            </p:nvSpPr>
            <p:spPr bwMode="auto">
              <a:xfrm>
                <a:off x="2624" y="212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52" name="Line 30"/>
              <p:cNvSpPr>
                <a:spLocks noChangeShapeType="1"/>
              </p:cNvSpPr>
              <p:nvPr/>
            </p:nvSpPr>
            <p:spPr bwMode="auto">
              <a:xfrm>
                <a:off x="2621" y="165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53" name="Text Box 31"/>
              <p:cNvSpPr txBox="1">
                <a:spLocks noChangeArrowheads="1"/>
              </p:cNvSpPr>
              <p:nvPr/>
            </p:nvSpPr>
            <p:spPr bwMode="auto">
              <a:xfrm>
                <a:off x="2205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  <p:sp>
            <p:nvSpPr>
              <p:cNvPr id="26654" name="Text Box 32"/>
              <p:cNvSpPr txBox="1">
                <a:spLocks noChangeArrowheads="1"/>
              </p:cNvSpPr>
              <p:nvPr/>
            </p:nvSpPr>
            <p:spPr bwMode="auto">
              <a:xfrm>
                <a:off x="2216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600</a:t>
                </a:r>
              </a:p>
            </p:txBody>
          </p:sp>
          <p:sp>
            <p:nvSpPr>
              <p:cNvPr id="26655" name="Text Box 33"/>
              <p:cNvSpPr txBox="1">
                <a:spLocks noChangeArrowheads="1"/>
              </p:cNvSpPr>
              <p:nvPr/>
            </p:nvSpPr>
            <p:spPr bwMode="auto">
              <a:xfrm>
                <a:off x="2216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700</a:t>
                </a:r>
              </a:p>
            </p:txBody>
          </p:sp>
          <p:sp>
            <p:nvSpPr>
              <p:cNvPr id="26656" name="Text Box 34"/>
              <p:cNvSpPr txBox="1">
                <a:spLocks noChangeArrowheads="1"/>
              </p:cNvSpPr>
              <p:nvPr/>
            </p:nvSpPr>
            <p:spPr bwMode="auto">
              <a:xfrm>
                <a:off x="2216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800</a:t>
                </a:r>
              </a:p>
            </p:txBody>
          </p:sp>
          <p:sp>
            <p:nvSpPr>
              <p:cNvPr id="26657" name="Text Box 35"/>
              <p:cNvSpPr txBox="1">
                <a:spLocks noChangeArrowheads="1"/>
              </p:cNvSpPr>
              <p:nvPr/>
            </p:nvSpPr>
            <p:spPr bwMode="auto">
              <a:xfrm>
                <a:off x="2202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900</a:t>
                </a:r>
              </a:p>
            </p:txBody>
          </p:sp>
        </p:grpSp>
        <p:grpSp>
          <p:nvGrpSpPr>
            <p:cNvPr id="26632" name="Group 36"/>
            <p:cNvGrpSpPr>
              <a:grpSpLocks/>
            </p:cNvGrpSpPr>
            <p:nvPr/>
          </p:nvGrpSpPr>
          <p:grpSpPr bwMode="auto">
            <a:xfrm>
              <a:off x="2608" y="1541"/>
              <a:ext cx="285" cy="2054"/>
              <a:chOff x="2608" y="1541"/>
              <a:chExt cx="285" cy="2054"/>
            </a:xfrm>
          </p:grpSpPr>
          <p:sp>
            <p:nvSpPr>
              <p:cNvPr id="26633" name="Line 37"/>
              <p:cNvSpPr>
                <a:spLocks noChangeShapeType="1"/>
              </p:cNvSpPr>
              <p:nvPr/>
            </p:nvSpPr>
            <p:spPr bwMode="auto">
              <a:xfrm>
                <a:off x="2621" y="359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34" name="Line 38"/>
              <p:cNvSpPr>
                <a:spLocks noChangeShapeType="1"/>
              </p:cNvSpPr>
              <p:nvPr/>
            </p:nvSpPr>
            <p:spPr bwMode="auto">
              <a:xfrm>
                <a:off x="2619" y="335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35" name="Line 39"/>
              <p:cNvSpPr>
                <a:spLocks noChangeShapeType="1"/>
              </p:cNvSpPr>
              <p:nvPr/>
            </p:nvSpPr>
            <p:spPr bwMode="auto">
              <a:xfrm>
                <a:off x="2613" y="315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36" name="Line 40"/>
              <p:cNvSpPr>
                <a:spLocks noChangeShapeType="1"/>
              </p:cNvSpPr>
              <p:nvPr/>
            </p:nvSpPr>
            <p:spPr bwMode="auto">
              <a:xfrm>
                <a:off x="2608" y="291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37" name="Line 41"/>
              <p:cNvSpPr>
                <a:spLocks noChangeShapeType="1"/>
              </p:cNvSpPr>
              <p:nvPr/>
            </p:nvSpPr>
            <p:spPr bwMode="auto">
              <a:xfrm>
                <a:off x="2608" y="2704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38" name="Line 42"/>
              <p:cNvSpPr>
                <a:spLocks noChangeShapeType="1"/>
              </p:cNvSpPr>
              <p:nvPr/>
            </p:nvSpPr>
            <p:spPr bwMode="auto">
              <a:xfrm>
                <a:off x="2608" y="2478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39" name="Line 43"/>
              <p:cNvSpPr>
                <a:spLocks noChangeShapeType="1"/>
              </p:cNvSpPr>
              <p:nvPr/>
            </p:nvSpPr>
            <p:spPr bwMode="auto">
              <a:xfrm>
                <a:off x="2608" y="22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40" name="Line 44"/>
              <p:cNvSpPr>
                <a:spLocks noChangeShapeType="1"/>
              </p:cNvSpPr>
              <p:nvPr/>
            </p:nvSpPr>
            <p:spPr bwMode="auto">
              <a:xfrm>
                <a:off x="2608" y="200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41" name="Line 45"/>
              <p:cNvSpPr>
                <a:spLocks noChangeShapeType="1"/>
              </p:cNvSpPr>
              <p:nvPr/>
            </p:nvSpPr>
            <p:spPr bwMode="auto">
              <a:xfrm>
                <a:off x="2608" y="176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6642" name="Line 46"/>
              <p:cNvSpPr>
                <a:spLocks noChangeShapeType="1"/>
              </p:cNvSpPr>
              <p:nvPr/>
            </p:nvSpPr>
            <p:spPr bwMode="auto">
              <a:xfrm>
                <a:off x="2608" y="154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28720" name="Text Box 48"/>
          <p:cNvSpPr txBox="1">
            <a:spLocks noChangeArrowheads="1"/>
          </p:cNvSpPr>
          <p:nvPr/>
        </p:nvSpPr>
        <p:spPr bwMode="auto">
          <a:xfrm>
            <a:off x="755650" y="1724025"/>
            <a:ext cx="2232025" cy="3509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capacity of water?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28721" name="Text Box 49"/>
          <p:cNvSpPr txBox="1">
            <a:spLocks noChangeArrowheads="1"/>
          </p:cNvSpPr>
          <p:nvPr/>
        </p:nvSpPr>
        <p:spPr bwMode="auto">
          <a:xfrm>
            <a:off x="6227763" y="3278188"/>
            <a:ext cx="24479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Answer – 825ml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287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2872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0" fill="hold"/>
                                        <p:tgtEl>
                                          <p:spTgt spid="287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287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719" grpId="0" animBg="1"/>
      <p:bldP spid="28720" grpId="0"/>
      <p:bldP spid="28721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53" name="Rectangle 57"/>
          <p:cNvSpPr>
            <a:spLocks noChangeArrowheads="1"/>
          </p:cNvSpPr>
          <p:nvPr/>
        </p:nvSpPr>
        <p:spPr bwMode="auto">
          <a:xfrm>
            <a:off x="3352800" y="3573463"/>
            <a:ext cx="2516188" cy="2316162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765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348038" y="1762125"/>
            <a:ext cx="2514600" cy="4114800"/>
            <a:chOff x="2112" y="1110"/>
            <a:chExt cx="1584" cy="2592"/>
          </a:xfrm>
        </p:grpSpPr>
        <p:grpSp>
          <p:nvGrpSpPr>
            <p:cNvPr id="27655" name="Group 5"/>
            <p:cNvGrpSpPr>
              <a:grpSpLocks/>
            </p:cNvGrpSpPr>
            <p:nvPr/>
          </p:nvGrpSpPr>
          <p:grpSpPr bwMode="auto">
            <a:xfrm>
              <a:off x="2112" y="1110"/>
              <a:ext cx="1584" cy="2592"/>
              <a:chOff x="2112" y="1110"/>
              <a:chExt cx="1584" cy="2592"/>
            </a:xfrm>
          </p:grpSpPr>
          <p:sp>
            <p:nvSpPr>
              <p:cNvPr id="27682" name="Freeform 6"/>
              <p:cNvSpPr>
                <a:spLocks/>
              </p:cNvSpPr>
              <p:nvPr/>
            </p:nvSpPr>
            <p:spPr bwMode="auto">
              <a:xfrm>
                <a:off x="2112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7683" name="Text Box 7"/>
              <p:cNvSpPr txBox="1">
                <a:spLocks noChangeArrowheads="1"/>
              </p:cNvSpPr>
              <p:nvPr/>
            </p:nvSpPr>
            <p:spPr bwMode="auto">
              <a:xfrm>
                <a:off x="2328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27684" name="Group 8"/>
              <p:cNvGrpSpPr>
                <a:grpSpLocks/>
              </p:cNvGrpSpPr>
              <p:nvPr/>
            </p:nvGrpSpPr>
            <p:grpSpPr bwMode="auto">
              <a:xfrm>
                <a:off x="2723" y="2795"/>
                <a:ext cx="367" cy="907"/>
                <a:chOff x="2584" y="2795"/>
                <a:chExt cx="367" cy="907"/>
              </a:xfrm>
            </p:grpSpPr>
            <p:grpSp>
              <p:nvGrpSpPr>
                <p:cNvPr id="27702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7704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7705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7706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7703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7685" name="Group 14"/>
              <p:cNvGrpSpPr>
                <a:grpSpLocks/>
              </p:cNvGrpSpPr>
              <p:nvPr/>
            </p:nvGrpSpPr>
            <p:grpSpPr bwMode="auto">
              <a:xfrm>
                <a:off x="2723" y="1885"/>
                <a:ext cx="367" cy="907"/>
                <a:chOff x="2584" y="2795"/>
                <a:chExt cx="367" cy="907"/>
              </a:xfrm>
            </p:grpSpPr>
            <p:grpSp>
              <p:nvGrpSpPr>
                <p:cNvPr id="27697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7699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7700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7701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7698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7686" name="Group 20"/>
              <p:cNvGrpSpPr>
                <a:grpSpLocks/>
              </p:cNvGrpSpPr>
              <p:nvPr/>
            </p:nvGrpSpPr>
            <p:grpSpPr bwMode="auto">
              <a:xfrm>
                <a:off x="2723" y="1429"/>
                <a:ext cx="367" cy="907"/>
                <a:chOff x="2584" y="2795"/>
                <a:chExt cx="367" cy="907"/>
              </a:xfrm>
            </p:grpSpPr>
            <p:grpSp>
              <p:nvGrpSpPr>
                <p:cNvPr id="27692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7694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7695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7696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7693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27687" name="Text Box 26"/>
              <p:cNvSpPr txBox="1">
                <a:spLocks noChangeArrowheads="1"/>
              </p:cNvSpPr>
              <p:nvPr/>
            </p:nvSpPr>
            <p:spPr bwMode="auto">
              <a:xfrm>
                <a:off x="2344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27688" name="Text Box 27"/>
              <p:cNvSpPr txBox="1">
                <a:spLocks noChangeArrowheads="1"/>
              </p:cNvSpPr>
              <p:nvPr/>
            </p:nvSpPr>
            <p:spPr bwMode="auto">
              <a:xfrm>
                <a:off x="2355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100</a:t>
                </a:r>
              </a:p>
            </p:txBody>
          </p:sp>
          <p:sp>
            <p:nvSpPr>
              <p:cNvPr id="27689" name="Text Box 28"/>
              <p:cNvSpPr txBox="1">
                <a:spLocks noChangeArrowheads="1"/>
              </p:cNvSpPr>
              <p:nvPr/>
            </p:nvSpPr>
            <p:spPr bwMode="auto">
              <a:xfrm>
                <a:off x="2355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27690" name="Text Box 29"/>
              <p:cNvSpPr txBox="1">
                <a:spLocks noChangeArrowheads="1"/>
              </p:cNvSpPr>
              <p:nvPr/>
            </p:nvSpPr>
            <p:spPr bwMode="auto">
              <a:xfrm>
                <a:off x="2355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200</a:t>
                </a:r>
              </a:p>
            </p:txBody>
          </p:sp>
          <p:sp>
            <p:nvSpPr>
              <p:cNvPr id="27691" name="Text Box 30"/>
              <p:cNvSpPr txBox="1">
                <a:spLocks noChangeArrowheads="1"/>
              </p:cNvSpPr>
              <p:nvPr/>
            </p:nvSpPr>
            <p:spPr bwMode="auto">
              <a:xfrm>
                <a:off x="2341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</p:grpSp>
        <p:grpSp>
          <p:nvGrpSpPr>
            <p:cNvPr id="27656" name="Group 31"/>
            <p:cNvGrpSpPr>
              <a:grpSpLocks/>
            </p:cNvGrpSpPr>
            <p:nvPr/>
          </p:nvGrpSpPr>
          <p:grpSpPr bwMode="auto">
            <a:xfrm>
              <a:off x="2749" y="1512"/>
              <a:ext cx="288" cy="2100"/>
              <a:chOff x="2749" y="1512"/>
              <a:chExt cx="288" cy="2100"/>
            </a:xfrm>
          </p:grpSpPr>
          <p:grpSp>
            <p:nvGrpSpPr>
              <p:cNvPr id="27657" name="Group 32"/>
              <p:cNvGrpSpPr>
                <a:grpSpLocks/>
              </p:cNvGrpSpPr>
              <p:nvPr/>
            </p:nvGrpSpPr>
            <p:grpSpPr bwMode="auto">
              <a:xfrm>
                <a:off x="2752" y="3339"/>
                <a:ext cx="280" cy="273"/>
                <a:chOff x="2752" y="3339"/>
                <a:chExt cx="280" cy="273"/>
              </a:xfrm>
            </p:grpSpPr>
            <p:sp>
              <p:nvSpPr>
                <p:cNvPr id="27678" name="Line 3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79" name="Line 3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80" name="Line 3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81" name="Line 3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7658" name="Group 37"/>
              <p:cNvGrpSpPr>
                <a:grpSpLocks/>
              </p:cNvGrpSpPr>
              <p:nvPr/>
            </p:nvGrpSpPr>
            <p:grpSpPr bwMode="auto">
              <a:xfrm>
                <a:off x="2749" y="2891"/>
                <a:ext cx="280" cy="273"/>
                <a:chOff x="2752" y="3339"/>
                <a:chExt cx="280" cy="273"/>
              </a:xfrm>
            </p:grpSpPr>
            <p:sp>
              <p:nvSpPr>
                <p:cNvPr id="27674" name="Line 3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75" name="Line 3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76" name="Line 4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77" name="Line 4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7659" name="Group 42"/>
              <p:cNvGrpSpPr>
                <a:grpSpLocks/>
              </p:cNvGrpSpPr>
              <p:nvPr/>
            </p:nvGrpSpPr>
            <p:grpSpPr bwMode="auto">
              <a:xfrm>
                <a:off x="2749" y="2430"/>
                <a:ext cx="280" cy="273"/>
                <a:chOff x="2752" y="3339"/>
                <a:chExt cx="280" cy="273"/>
              </a:xfrm>
            </p:grpSpPr>
            <p:sp>
              <p:nvSpPr>
                <p:cNvPr id="27670" name="Line 4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71" name="Line 4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72" name="Line 4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73" name="Line 4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7660" name="Group 47"/>
              <p:cNvGrpSpPr>
                <a:grpSpLocks/>
              </p:cNvGrpSpPr>
              <p:nvPr/>
            </p:nvGrpSpPr>
            <p:grpSpPr bwMode="auto">
              <a:xfrm>
                <a:off x="2757" y="1973"/>
                <a:ext cx="280" cy="273"/>
                <a:chOff x="2752" y="3339"/>
                <a:chExt cx="280" cy="273"/>
              </a:xfrm>
            </p:grpSpPr>
            <p:sp>
              <p:nvSpPr>
                <p:cNvPr id="27666" name="Line 4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67" name="Line 4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68" name="Line 5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69" name="Line 5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7661" name="Group 52"/>
              <p:cNvGrpSpPr>
                <a:grpSpLocks/>
              </p:cNvGrpSpPr>
              <p:nvPr/>
            </p:nvGrpSpPr>
            <p:grpSpPr bwMode="auto">
              <a:xfrm>
                <a:off x="2757" y="1512"/>
                <a:ext cx="280" cy="273"/>
                <a:chOff x="2752" y="3339"/>
                <a:chExt cx="280" cy="273"/>
              </a:xfrm>
            </p:grpSpPr>
            <p:sp>
              <p:nvSpPr>
                <p:cNvPr id="27662" name="Line 5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63" name="Line 5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64" name="Line 5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7665" name="Line 5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29754" name="Text Box 58"/>
          <p:cNvSpPr txBox="1">
            <a:spLocks noChangeArrowheads="1"/>
          </p:cNvSpPr>
          <p:nvPr/>
        </p:nvSpPr>
        <p:spPr bwMode="auto">
          <a:xfrm>
            <a:off x="755650" y="1863725"/>
            <a:ext cx="2232025" cy="3509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capacity of water?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29755" name="Text Box 59"/>
          <p:cNvSpPr txBox="1">
            <a:spLocks noChangeArrowheads="1"/>
          </p:cNvSpPr>
          <p:nvPr/>
        </p:nvSpPr>
        <p:spPr bwMode="auto">
          <a:xfrm>
            <a:off x="6227763" y="3417888"/>
            <a:ext cx="24479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Answer – 160ml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2975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2975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0" fill="hold"/>
                                        <p:tgtEl>
                                          <p:spTgt spid="2975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2975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753" grpId="0" animBg="1"/>
      <p:bldP spid="29754" grpId="0"/>
      <p:bldP spid="29755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77" name="Rectangle 57"/>
          <p:cNvSpPr>
            <a:spLocks noChangeArrowheads="1"/>
          </p:cNvSpPr>
          <p:nvPr/>
        </p:nvSpPr>
        <p:spPr bwMode="auto">
          <a:xfrm>
            <a:off x="3352800" y="5300663"/>
            <a:ext cx="2516188" cy="588962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867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352800" y="1762125"/>
            <a:ext cx="2514600" cy="4114800"/>
            <a:chOff x="2112" y="1110"/>
            <a:chExt cx="1584" cy="2592"/>
          </a:xfrm>
        </p:grpSpPr>
        <p:grpSp>
          <p:nvGrpSpPr>
            <p:cNvPr id="28679" name="Group 5"/>
            <p:cNvGrpSpPr>
              <a:grpSpLocks/>
            </p:cNvGrpSpPr>
            <p:nvPr/>
          </p:nvGrpSpPr>
          <p:grpSpPr bwMode="auto">
            <a:xfrm>
              <a:off x="2112" y="1110"/>
              <a:ext cx="1584" cy="2592"/>
              <a:chOff x="2112" y="1110"/>
              <a:chExt cx="1584" cy="2592"/>
            </a:xfrm>
          </p:grpSpPr>
          <p:sp>
            <p:nvSpPr>
              <p:cNvPr id="28706" name="Freeform 6"/>
              <p:cNvSpPr>
                <a:spLocks/>
              </p:cNvSpPr>
              <p:nvPr/>
            </p:nvSpPr>
            <p:spPr bwMode="auto">
              <a:xfrm>
                <a:off x="2112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8707" name="Text Box 7"/>
              <p:cNvSpPr txBox="1">
                <a:spLocks noChangeArrowheads="1"/>
              </p:cNvSpPr>
              <p:nvPr/>
            </p:nvSpPr>
            <p:spPr bwMode="auto">
              <a:xfrm>
                <a:off x="2328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28708" name="Group 8"/>
              <p:cNvGrpSpPr>
                <a:grpSpLocks/>
              </p:cNvGrpSpPr>
              <p:nvPr/>
            </p:nvGrpSpPr>
            <p:grpSpPr bwMode="auto">
              <a:xfrm>
                <a:off x="2723" y="2795"/>
                <a:ext cx="367" cy="907"/>
                <a:chOff x="2584" y="2795"/>
                <a:chExt cx="367" cy="907"/>
              </a:xfrm>
            </p:grpSpPr>
            <p:grpSp>
              <p:nvGrpSpPr>
                <p:cNvPr id="28726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8728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8729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8730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8727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8709" name="Group 14"/>
              <p:cNvGrpSpPr>
                <a:grpSpLocks/>
              </p:cNvGrpSpPr>
              <p:nvPr/>
            </p:nvGrpSpPr>
            <p:grpSpPr bwMode="auto">
              <a:xfrm>
                <a:off x="2723" y="1885"/>
                <a:ext cx="367" cy="907"/>
                <a:chOff x="2584" y="2795"/>
                <a:chExt cx="367" cy="907"/>
              </a:xfrm>
            </p:grpSpPr>
            <p:grpSp>
              <p:nvGrpSpPr>
                <p:cNvPr id="28721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8723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8724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8725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8722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8710" name="Group 20"/>
              <p:cNvGrpSpPr>
                <a:grpSpLocks/>
              </p:cNvGrpSpPr>
              <p:nvPr/>
            </p:nvGrpSpPr>
            <p:grpSpPr bwMode="auto">
              <a:xfrm>
                <a:off x="2723" y="1429"/>
                <a:ext cx="367" cy="907"/>
                <a:chOff x="2584" y="2795"/>
                <a:chExt cx="367" cy="907"/>
              </a:xfrm>
            </p:grpSpPr>
            <p:grpSp>
              <p:nvGrpSpPr>
                <p:cNvPr id="28716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8718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8719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8720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8717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28711" name="Text Box 26"/>
              <p:cNvSpPr txBox="1">
                <a:spLocks noChangeArrowheads="1"/>
              </p:cNvSpPr>
              <p:nvPr/>
            </p:nvSpPr>
            <p:spPr bwMode="auto">
              <a:xfrm>
                <a:off x="2344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300</a:t>
                </a:r>
              </a:p>
            </p:txBody>
          </p:sp>
          <p:sp>
            <p:nvSpPr>
              <p:cNvPr id="28712" name="Text Box 27"/>
              <p:cNvSpPr txBox="1">
                <a:spLocks noChangeArrowheads="1"/>
              </p:cNvSpPr>
              <p:nvPr/>
            </p:nvSpPr>
            <p:spPr bwMode="auto">
              <a:xfrm>
                <a:off x="2355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400</a:t>
                </a:r>
              </a:p>
            </p:txBody>
          </p:sp>
          <p:sp>
            <p:nvSpPr>
              <p:cNvPr id="28713" name="Text Box 28"/>
              <p:cNvSpPr txBox="1">
                <a:spLocks noChangeArrowheads="1"/>
              </p:cNvSpPr>
              <p:nvPr/>
            </p:nvSpPr>
            <p:spPr bwMode="auto">
              <a:xfrm>
                <a:off x="2355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  <p:sp>
            <p:nvSpPr>
              <p:cNvPr id="28714" name="Text Box 29"/>
              <p:cNvSpPr txBox="1">
                <a:spLocks noChangeArrowheads="1"/>
              </p:cNvSpPr>
              <p:nvPr/>
            </p:nvSpPr>
            <p:spPr bwMode="auto">
              <a:xfrm>
                <a:off x="2355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600</a:t>
                </a:r>
              </a:p>
            </p:txBody>
          </p:sp>
          <p:sp>
            <p:nvSpPr>
              <p:cNvPr id="28715" name="Text Box 30"/>
              <p:cNvSpPr txBox="1">
                <a:spLocks noChangeArrowheads="1"/>
              </p:cNvSpPr>
              <p:nvPr/>
            </p:nvSpPr>
            <p:spPr bwMode="auto">
              <a:xfrm>
                <a:off x="2341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700</a:t>
                </a:r>
              </a:p>
            </p:txBody>
          </p:sp>
        </p:grpSp>
        <p:grpSp>
          <p:nvGrpSpPr>
            <p:cNvPr id="28680" name="Group 31"/>
            <p:cNvGrpSpPr>
              <a:grpSpLocks/>
            </p:cNvGrpSpPr>
            <p:nvPr/>
          </p:nvGrpSpPr>
          <p:grpSpPr bwMode="auto">
            <a:xfrm>
              <a:off x="2749" y="1512"/>
              <a:ext cx="288" cy="2100"/>
              <a:chOff x="2749" y="1512"/>
              <a:chExt cx="288" cy="2100"/>
            </a:xfrm>
          </p:grpSpPr>
          <p:grpSp>
            <p:nvGrpSpPr>
              <p:cNvPr id="28681" name="Group 32"/>
              <p:cNvGrpSpPr>
                <a:grpSpLocks/>
              </p:cNvGrpSpPr>
              <p:nvPr/>
            </p:nvGrpSpPr>
            <p:grpSpPr bwMode="auto">
              <a:xfrm>
                <a:off x="2752" y="3339"/>
                <a:ext cx="280" cy="273"/>
                <a:chOff x="2752" y="3339"/>
                <a:chExt cx="280" cy="273"/>
              </a:xfrm>
            </p:grpSpPr>
            <p:sp>
              <p:nvSpPr>
                <p:cNvPr id="28702" name="Line 3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703" name="Line 3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704" name="Line 3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705" name="Line 3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8682" name="Group 37"/>
              <p:cNvGrpSpPr>
                <a:grpSpLocks/>
              </p:cNvGrpSpPr>
              <p:nvPr/>
            </p:nvGrpSpPr>
            <p:grpSpPr bwMode="auto">
              <a:xfrm>
                <a:off x="2749" y="2891"/>
                <a:ext cx="280" cy="273"/>
                <a:chOff x="2752" y="3339"/>
                <a:chExt cx="280" cy="273"/>
              </a:xfrm>
            </p:grpSpPr>
            <p:sp>
              <p:nvSpPr>
                <p:cNvPr id="28698" name="Line 3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699" name="Line 3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700" name="Line 4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701" name="Line 4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8683" name="Group 42"/>
              <p:cNvGrpSpPr>
                <a:grpSpLocks/>
              </p:cNvGrpSpPr>
              <p:nvPr/>
            </p:nvGrpSpPr>
            <p:grpSpPr bwMode="auto">
              <a:xfrm>
                <a:off x="2749" y="2430"/>
                <a:ext cx="280" cy="273"/>
                <a:chOff x="2752" y="3339"/>
                <a:chExt cx="280" cy="273"/>
              </a:xfrm>
            </p:grpSpPr>
            <p:sp>
              <p:nvSpPr>
                <p:cNvPr id="28694" name="Line 4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695" name="Line 4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696" name="Line 4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697" name="Line 4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8684" name="Group 47"/>
              <p:cNvGrpSpPr>
                <a:grpSpLocks/>
              </p:cNvGrpSpPr>
              <p:nvPr/>
            </p:nvGrpSpPr>
            <p:grpSpPr bwMode="auto">
              <a:xfrm>
                <a:off x="2757" y="1973"/>
                <a:ext cx="280" cy="273"/>
                <a:chOff x="2752" y="3339"/>
                <a:chExt cx="280" cy="273"/>
              </a:xfrm>
            </p:grpSpPr>
            <p:sp>
              <p:nvSpPr>
                <p:cNvPr id="28690" name="Line 4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691" name="Line 4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692" name="Line 5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693" name="Line 5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8685" name="Group 52"/>
              <p:cNvGrpSpPr>
                <a:grpSpLocks/>
              </p:cNvGrpSpPr>
              <p:nvPr/>
            </p:nvGrpSpPr>
            <p:grpSpPr bwMode="auto">
              <a:xfrm>
                <a:off x="2757" y="1512"/>
                <a:ext cx="280" cy="273"/>
                <a:chOff x="2752" y="3339"/>
                <a:chExt cx="280" cy="273"/>
              </a:xfrm>
            </p:grpSpPr>
            <p:sp>
              <p:nvSpPr>
                <p:cNvPr id="28686" name="Line 5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687" name="Line 5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688" name="Line 5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8689" name="Line 5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30778" name="Text Box 58"/>
          <p:cNvSpPr txBox="1">
            <a:spLocks noChangeArrowheads="1"/>
          </p:cNvSpPr>
          <p:nvPr/>
        </p:nvSpPr>
        <p:spPr bwMode="auto">
          <a:xfrm>
            <a:off x="755650" y="1863725"/>
            <a:ext cx="2232025" cy="3509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capacity of water?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30779" name="Text Box 59"/>
          <p:cNvSpPr txBox="1">
            <a:spLocks noChangeArrowheads="1"/>
          </p:cNvSpPr>
          <p:nvPr/>
        </p:nvSpPr>
        <p:spPr bwMode="auto">
          <a:xfrm>
            <a:off x="6227763" y="3417888"/>
            <a:ext cx="24479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Answer – 280ml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077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3077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0" fill="hold"/>
                                        <p:tgtEl>
                                          <p:spTgt spid="3077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3077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77" grpId="0" animBg="1"/>
      <p:bldP spid="30778" grpId="0"/>
      <p:bldP spid="30779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91" name="Rectangle 47"/>
          <p:cNvSpPr>
            <a:spLocks noChangeArrowheads="1"/>
          </p:cNvSpPr>
          <p:nvPr/>
        </p:nvSpPr>
        <p:spPr bwMode="auto">
          <a:xfrm>
            <a:off x="3132138" y="2420938"/>
            <a:ext cx="2516187" cy="3468687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969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132138" y="1762125"/>
            <a:ext cx="2514600" cy="4114800"/>
            <a:chOff x="1973" y="1110"/>
            <a:chExt cx="1584" cy="2592"/>
          </a:xfrm>
        </p:grpSpPr>
        <p:grpSp>
          <p:nvGrpSpPr>
            <p:cNvPr id="29703" name="Group 5"/>
            <p:cNvGrpSpPr>
              <a:grpSpLocks/>
            </p:cNvGrpSpPr>
            <p:nvPr/>
          </p:nvGrpSpPr>
          <p:grpSpPr bwMode="auto">
            <a:xfrm>
              <a:off x="1973" y="1110"/>
              <a:ext cx="1584" cy="2592"/>
              <a:chOff x="1973" y="1110"/>
              <a:chExt cx="1584" cy="2592"/>
            </a:xfrm>
          </p:grpSpPr>
          <p:sp>
            <p:nvSpPr>
              <p:cNvPr id="29715" name="Freeform 6"/>
              <p:cNvSpPr>
                <a:spLocks/>
              </p:cNvSpPr>
              <p:nvPr/>
            </p:nvSpPr>
            <p:spPr bwMode="auto">
              <a:xfrm>
                <a:off x="1973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6" name="Text Box 7"/>
              <p:cNvSpPr txBox="1">
                <a:spLocks noChangeArrowheads="1"/>
              </p:cNvSpPr>
              <p:nvPr/>
            </p:nvSpPr>
            <p:spPr bwMode="auto">
              <a:xfrm>
                <a:off x="2189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29717" name="Group 8"/>
              <p:cNvGrpSpPr>
                <a:grpSpLocks/>
              </p:cNvGrpSpPr>
              <p:nvPr/>
            </p:nvGrpSpPr>
            <p:grpSpPr bwMode="auto">
              <a:xfrm>
                <a:off x="2584" y="2795"/>
                <a:ext cx="367" cy="907"/>
                <a:chOff x="2584" y="2795"/>
                <a:chExt cx="367" cy="907"/>
              </a:xfrm>
            </p:grpSpPr>
            <p:grpSp>
              <p:nvGrpSpPr>
                <p:cNvPr id="29740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9742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9743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9744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9741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9718" name="Group 14"/>
              <p:cNvGrpSpPr>
                <a:grpSpLocks/>
              </p:cNvGrpSpPr>
              <p:nvPr/>
            </p:nvGrpSpPr>
            <p:grpSpPr bwMode="auto">
              <a:xfrm>
                <a:off x="2584" y="1885"/>
                <a:ext cx="367" cy="907"/>
                <a:chOff x="2584" y="2795"/>
                <a:chExt cx="367" cy="907"/>
              </a:xfrm>
            </p:grpSpPr>
            <p:grpSp>
              <p:nvGrpSpPr>
                <p:cNvPr id="29735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9737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9738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9739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9736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29719" name="Group 20"/>
              <p:cNvGrpSpPr>
                <a:grpSpLocks/>
              </p:cNvGrpSpPr>
              <p:nvPr/>
            </p:nvGrpSpPr>
            <p:grpSpPr bwMode="auto">
              <a:xfrm>
                <a:off x="2584" y="1429"/>
                <a:ext cx="367" cy="907"/>
                <a:chOff x="2584" y="2795"/>
                <a:chExt cx="367" cy="907"/>
              </a:xfrm>
            </p:grpSpPr>
            <p:grpSp>
              <p:nvGrpSpPr>
                <p:cNvPr id="29730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29732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9733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29734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29731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29720" name="Line 26"/>
              <p:cNvSpPr>
                <a:spLocks noChangeShapeType="1"/>
              </p:cNvSpPr>
              <p:nvPr/>
            </p:nvSpPr>
            <p:spPr bwMode="auto">
              <a:xfrm>
                <a:off x="2621" y="347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1" name="Line 27"/>
              <p:cNvSpPr>
                <a:spLocks noChangeShapeType="1"/>
              </p:cNvSpPr>
              <p:nvPr/>
            </p:nvSpPr>
            <p:spPr bwMode="auto">
              <a:xfrm>
                <a:off x="2613" y="30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2" name="Line 28"/>
              <p:cNvSpPr>
                <a:spLocks noChangeShapeType="1"/>
              </p:cNvSpPr>
              <p:nvPr/>
            </p:nvSpPr>
            <p:spPr bwMode="auto">
              <a:xfrm>
                <a:off x="2619" y="2579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3" name="Line 29"/>
              <p:cNvSpPr>
                <a:spLocks noChangeShapeType="1"/>
              </p:cNvSpPr>
              <p:nvPr/>
            </p:nvSpPr>
            <p:spPr bwMode="auto">
              <a:xfrm>
                <a:off x="2624" y="212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4" name="Line 30"/>
              <p:cNvSpPr>
                <a:spLocks noChangeShapeType="1"/>
              </p:cNvSpPr>
              <p:nvPr/>
            </p:nvSpPr>
            <p:spPr bwMode="auto">
              <a:xfrm>
                <a:off x="2621" y="165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5" name="Text Box 31"/>
              <p:cNvSpPr txBox="1">
                <a:spLocks noChangeArrowheads="1"/>
              </p:cNvSpPr>
              <p:nvPr/>
            </p:nvSpPr>
            <p:spPr bwMode="auto">
              <a:xfrm>
                <a:off x="2205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100</a:t>
                </a:r>
              </a:p>
            </p:txBody>
          </p:sp>
          <p:sp>
            <p:nvSpPr>
              <p:cNvPr id="29726" name="Text Box 32"/>
              <p:cNvSpPr txBox="1">
                <a:spLocks noChangeArrowheads="1"/>
              </p:cNvSpPr>
              <p:nvPr/>
            </p:nvSpPr>
            <p:spPr bwMode="auto">
              <a:xfrm>
                <a:off x="2216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200</a:t>
                </a:r>
              </a:p>
            </p:txBody>
          </p:sp>
          <p:sp>
            <p:nvSpPr>
              <p:cNvPr id="29727" name="Text Box 33"/>
              <p:cNvSpPr txBox="1">
                <a:spLocks noChangeArrowheads="1"/>
              </p:cNvSpPr>
              <p:nvPr/>
            </p:nvSpPr>
            <p:spPr bwMode="auto">
              <a:xfrm>
                <a:off x="2216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300</a:t>
                </a:r>
              </a:p>
            </p:txBody>
          </p:sp>
          <p:sp>
            <p:nvSpPr>
              <p:cNvPr id="29728" name="Text Box 34"/>
              <p:cNvSpPr txBox="1">
                <a:spLocks noChangeArrowheads="1"/>
              </p:cNvSpPr>
              <p:nvPr/>
            </p:nvSpPr>
            <p:spPr bwMode="auto">
              <a:xfrm>
                <a:off x="2216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400</a:t>
                </a:r>
              </a:p>
            </p:txBody>
          </p:sp>
          <p:sp>
            <p:nvSpPr>
              <p:cNvPr id="29729" name="Text Box 35"/>
              <p:cNvSpPr txBox="1">
                <a:spLocks noChangeArrowheads="1"/>
              </p:cNvSpPr>
              <p:nvPr/>
            </p:nvSpPr>
            <p:spPr bwMode="auto">
              <a:xfrm>
                <a:off x="2202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</p:grpSp>
        <p:grpSp>
          <p:nvGrpSpPr>
            <p:cNvPr id="29704" name="Group 36"/>
            <p:cNvGrpSpPr>
              <a:grpSpLocks/>
            </p:cNvGrpSpPr>
            <p:nvPr/>
          </p:nvGrpSpPr>
          <p:grpSpPr bwMode="auto">
            <a:xfrm>
              <a:off x="2608" y="1541"/>
              <a:ext cx="285" cy="2054"/>
              <a:chOff x="2608" y="1541"/>
              <a:chExt cx="285" cy="2054"/>
            </a:xfrm>
          </p:grpSpPr>
          <p:sp>
            <p:nvSpPr>
              <p:cNvPr id="29705" name="Line 37"/>
              <p:cNvSpPr>
                <a:spLocks noChangeShapeType="1"/>
              </p:cNvSpPr>
              <p:nvPr/>
            </p:nvSpPr>
            <p:spPr bwMode="auto">
              <a:xfrm>
                <a:off x="2621" y="359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06" name="Line 38"/>
              <p:cNvSpPr>
                <a:spLocks noChangeShapeType="1"/>
              </p:cNvSpPr>
              <p:nvPr/>
            </p:nvSpPr>
            <p:spPr bwMode="auto">
              <a:xfrm>
                <a:off x="2619" y="335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07" name="Line 39"/>
              <p:cNvSpPr>
                <a:spLocks noChangeShapeType="1"/>
              </p:cNvSpPr>
              <p:nvPr/>
            </p:nvSpPr>
            <p:spPr bwMode="auto">
              <a:xfrm>
                <a:off x="2613" y="315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08" name="Line 40"/>
              <p:cNvSpPr>
                <a:spLocks noChangeShapeType="1"/>
              </p:cNvSpPr>
              <p:nvPr/>
            </p:nvSpPr>
            <p:spPr bwMode="auto">
              <a:xfrm>
                <a:off x="2608" y="291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09" name="Line 41"/>
              <p:cNvSpPr>
                <a:spLocks noChangeShapeType="1"/>
              </p:cNvSpPr>
              <p:nvPr/>
            </p:nvSpPr>
            <p:spPr bwMode="auto">
              <a:xfrm>
                <a:off x="2608" y="2704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0" name="Line 42"/>
              <p:cNvSpPr>
                <a:spLocks noChangeShapeType="1"/>
              </p:cNvSpPr>
              <p:nvPr/>
            </p:nvSpPr>
            <p:spPr bwMode="auto">
              <a:xfrm>
                <a:off x="2608" y="2478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1" name="Line 43"/>
              <p:cNvSpPr>
                <a:spLocks noChangeShapeType="1"/>
              </p:cNvSpPr>
              <p:nvPr/>
            </p:nvSpPr>
            <p:spPr bwMode="auto">
              <a:xfrm>
                <a:off x="2608" y="22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2" name="Line 44"/>
              <p:cNvSpPr>
                <a:spLocks noChangeShapeType="1"/>
              </p:cNvSpPr>
              <p:nvPr/>
            </p:nvSpPr>
            <p:spPr bwMode="auto">
              <a:xfrm>
                <a:off x="2608" y="200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3" name="Line 45"/>
              <p:cNvSpPr>
                <a:spLocks noChangeShapeType="1"/>
              </p:cNvSpPr>
              <p:nvPr/>
            </p:nvSpPr>
            <p:spPr bwMode="auto">
              <a:xfrm>
                <a:off x="2608" y="176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4" name="Line 46"/>
              <p:cNvSpPr>
                <a:spLocks noChangeShapeType="1"/>
              </p:cNvSpPr>
              <p:nvPr/>
            </p:nvSpPr>
            <p:spPr bwMode="auto">
              <a:xfrm>
                <a:off x="2608" y="154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31792" name="Text Box 48"/>
          <p:cNvSpPr txBox="1">
            <a:spLocks noChangeArrowheads="1"/>
          </p:cNvSpPr>
          <p:nvPr/>
        </p:nvSpPr>
        <p:spPr bwMode="auto">
          <a:xfrm>
            <a:off x="534988" y="1863725"/>
            <a:ext cx="2232025" cy="3509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capacity of water?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31793" name="Text Box 49"/>
          <p:cNvSpPr txBox="1">
            <a:spLocks noChangeArrowheads="1"/>
          </p:cNvSpPr>
          <p:nvPr/>
        </p:nvSpPr>
        <p:spPr bwMode="auto">
          <a:xfrm>
            <a:off x="6007100" y="3417888"/>
            <a:ext cx="24479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Answer – 475ml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179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3179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0" fill="hold"/>
                                        <p:tgtEl>
                                          <p:spTgt spid="3179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3179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791" grpId="0" animBg="1"/>
      <p:bldP spid="31792" grpId="0"/>
      <p:bldP spid="31793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25" name="Rectangle 57"/>
          <p:cNvSpPr>
            <a:spLocks noChangeArrowheads="1"/>
          </p:cNvSpPr>
          <p:nvPr/>
        </p:nvSpPr>
        <p:spPr bwMode="auto">
          <a:xfrm>
            <a:off x="3438525" y="4868863"/>
            <a:ext cx="2516188" cy="1020762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3072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3425825" y="1762125"/>
            <a:ext cx="2514600" cy="4114800"/>
            <a:chOff x="2112" y="1110"/>
            <a:chExt cx="1584" cy="2592"/>
          </a:xfrm>
        </p:grpSpPr>
        <p:grpSp>
          <p:nvGrpSpPr>
            <p:cNvPr id="30727" name="Group 5"/>
            <p:cNvGrpSpPr>
              <a:grpSpLocks/>
            </p:cNvGrpSpPr>
            <p:nvPr/>
          </p:nvGrpSpPr>
          <p:grpSpPr bwMode="auto">
            <a:xfrm>
              <a:off x="2112" y="1110"/>
              <a:ext cx="1584" cy="2592"/>
              <a:chOff x="2112" y="1110"/>
              <a:chExt cx="1584" cy="2592"/>
            </a:xfrm>
          </p:grpSpPr>
          <p:sp>
            <p:nvSpPr>
              <p:cNvPr id="30754" name="Freeform 6"/>
              <p:cNvSpPr>
                <a:spLocks/>
              </p:cNvSpPr>
              <p:nvPr/>
            </p:nvSpPr>
            <p:spPr bwMode="auto">
              <a:xfrm>
                <a:off x="2112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55" name="Text Box 7"/>
              <p:cNvSpPr txBox="1">
                <a:spLocks noChangeArrowheads="1"/>
              </p:cNvSpPr>
              <p:nvPr/>
            </p:nvSpPr>
            <p:spPr bwMode="auto">
              <a:xfrm>
                <a:off x="2328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30756" name="Group 8"/>
              <p:cNvGrpSpPr>
                <a:grpSpLocks/>
              </p:cNvGrpSpPr>
              <p:nvPr/>
            </p:nvGrpSpPr>
            <p:grpSpPr bwMode="auto">
              <a:xfrm>
                <a:off x="2723" y="2795"/>
                <a:ext cx="367" cy="907"/>
                <a:chOff x="2584" y="2795"/>
                <a:chExt cx="367" cy="907"/>
              </a:xfrm>
            </p:grpSpPr>
            <p:grpSp>
              <p:nvGrpSpPr>
                <p:cNvPr id="30774" name="Group 9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30776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0777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0778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30775" name="Line 13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0757" name="Group 14"/>
              <p:cNvGrpSpPr>
                <a:grpSpLocks/>
              </p:cNvGrpSpPr>
              <p:nvPr/>
            </p:nvGrpSpPr>
            <p:grpSpPr bwMode="auto">
              <a:xfrm>
                <a:off x="2723" y="1885"/>
                <a:ext cx="367" cy="907"/>
                <a:chOff x="2584" y="2795"/>
                <a:chExt cx="367" cy="907"/>
              </a:xfrm>
            </p:grpSpPr>
            <p:grpSp>
              <p:nvGrpSpPr>
                <p:cNvPr id="30769" name="Group 15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30771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0772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0773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30770" name="Line 19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0758" name="Group 20"/>
              <p:cNvGrpSpPr>
                <a:grpSpLocks/>
              </p:cNvGrpSpPr>
              <p:nvPr/>
            </p:nvGrpSpPr>
            <p:grpSpPr bwMode="auto">
              <a:xfrm>
                <a:off x="2723" y="1429"/>
                <a:ext cx="367" cy="907"/>
                <a:chOff x="2584" y="2795"/>
                <a:chExt cx="367" cy="907"/>
              </a:xfrm>
            </p:grpSpPr>
            <p:grpSp>
              <p:nvGrpSpPr>
                <p:cNvPr id="30764" name="Group 21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30766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0767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0768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30765" name="Line 25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30759" name="Text Box 26"/>
              <p:cNvSpPr txBox="1">
                <a:spLocks noChangeArrowheads="1"/>
              </p:cNvSpPr>
              <p:nvPr/>
            </p:nvSpPr>
            <p:spPr bwMode="auto">
              <a:xfrm>
                <a:off x="2344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30760" name="Text Box 27"/>
              <p:cNvSpPr txBox="1">
                <a:spLocks noChangeArrowheads="1"/>
              </p:cNvSpPr>
              <p:nvPr/>
            </p:nvSpPr>
            <p:spPr bwMode="auto">
              <a:xfrm>
                <a:off x="2355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100</a:t>
                </a:r>
              </a:p>
            </p:txBody>
          </p:sp>
          <p:sp>
            <p:nvSpPr>
              <p:cNvPr id="30761" name="Text Box 28"/>
              <p:cNvSpPr txBox="1">
                <a:spLocks noChangeArrowheads="1"/>
              </p:cNvSpPr>
              <p:nvPr/>
            </p:nvSpPr>
            <p:spPr bwMode="auto">
              <a:xfrm>
                <a:off x="2355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  <p:sp>
            <p:nvSpPr>
              <p:cNvPr id="30762" name="Text Box 29"/>
              <p:cNvSpPr txBox="1">
                <a:spLocks noChangeArrowheads="1"/>
              </p:cNvSpPr>
              <p:nvPr/>
            </p:nvSpPr>
            <p:spPr bwMode="auto">
              <a:xfrm>
                <a:off x="2355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200</a:t>
                </a:r>
              </a:p>
            </p:txBody>
          </p:sp>
          <p:sp>
            <p:nvSpPr>
              <p:cNvPr id="30763" name="Text Box 30"/>
              <p:cNvSpPr txBox="1">
                <a:spLocks noChangeArrowheads="1"/>
              </p:cNvSpPr>
              <p:nvPr/>
            </p:nvSpPr>
            <p:spPr bwMode="auto">
              <a:xfrm>
                <a:off x="2341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endParaRPr lang="en-US"/>
              </a:p>
            </p:txBody>
          </p:sp>
        </p:grpSp>
        <p:grpSp>
          <p:nvGrpSpPr>
            <p:cNvPr id="30728" name="Group 31"/>
            <p:cNvGrpSpPr>
              <a:grpSpLocks/>
            </p:cNvGrpSpPr>
            <p:nvPr/>
          </p:nvGrpSpPr>
          <p:grpSpPr bwMode="auto">
            <a:xfrm>
              <a:off x="2749" y="1512"/>
              <a:ext cx="288" cy="2100"/>
              <a:chOff x="2749" y="1512"/>
              <a:chExt cx="288" cy="2100"/>
            </a:xfrm>
          </p:grpSpPr>
          <p:grpSp>
            <p:nvGrpSpPr>
              <p:cNvPr id="30729" name="Group 32"/>
              <p:cNvGrpSpPr>
                <a:grpSpLocks/>
              </p:cNvGrpSpPr>
              <p:nvPr/>
            </p:nvGrpSpPr>
            <p:grpSpPr bwMode="auto">
              <a:xfrm>
                <a:off x="2752" y="3339"/>
                <a:ext cx="280" cy="273"/>
                <a:chOff x="2752" y="3339"/>
                <a:chExt cx="280" cy="273"/>
              </a:xfrm>
            </p:grpSpPr>
            <p:sp>
              <p:nvSpPr>
                <p:cNvPr id="30750" name="Line 3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51" name="Line 3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52" name="Line 3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53" name="Line 3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0730" name="Group 37"/>
              <p:cNvGrpSpPr>
                <a:grpSpLocks/>
              </p:cNvGrpSpPr>
              <p:nvPr/>
            </p:nvGrpSpPr>
            <p:grpSpPr bwMode="auto">
              <a:xfrm>
                <a:off x="2749" y="2891"/>
                <a:ext cx="280" cy="273"/>
                <a:chOff x="2752" y="3339"/>
                <a:chExt cx="280" cy="273"/>
              </a:xfrm>
            </p:grpSpPr>
            <p:sp>
              <p:nvSpPr>
                <p:cNvPr id="30746" name="Line 3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47" name="Line 3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48" name="Line 4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49" name="Line 4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0731" name="Group 42"/>
              <p:cNvGrpSpPr>
                <a:grpSpLocks/>
              </p:cNvGrpSpPr>
              <p:nvPr/>
            </p:nvGrpSpPr>
            <p:grpSpPr bwMode="auto">
              <a:xfrm>
                <a:off x="2749" y="2430"/>
                <a:ext cx="280" cy="273"/>
                <a:chOff x="2752" y="3339"/>
                <a:chExt cx="280" cy="273"/>
              </a:xfrm>
            </p:grpSpPr>
            <p:sp>
              <p:nvSpPr>
                <p:cNvPr id="30742" name="Line 4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43" name="Line 4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44" name="Line 4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45" name="Line 4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0732" name="Group 47"/>
              <p:cNvGrpSpPr>
                <a:grpSpLocks/>
              </p:cNvGrpSpPr>
              <p:nvPr/>
            </p:nvGrpSpPr>
            <p:grpSpPr bwMode="auto">
              <a:xfrm>
                <a:off x="2757" y="1973"/>
                <a:ext cx="280" cy="273"/>
                <a:chOff x="2752" y="3339"/>
                <a:chExt cx="280" cy="273"/>
              </a:xfrm>
            </p:grpSpPr>
            <p:sp>
              <p:nvSpPr>
                <p:cNvPr id="30738" name="Line 48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39" name="Line 49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40" name="Line 50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41" name="Line 51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0733" name="Group 52"/>
              <p:cNvGrpSpPr>
                <a:grpSpLocks/>
              </p:cNvGrpSpPr>
              <p:nvPr/>
            </p:nvGrpSpPr>
            <p:grpSpPr bwMode="auto">
              <a:xfrm>
                <a:off x="2757" y="1512"/>
                <a:ext cx="280" cy="273"/>
                <a:chOff x="2752" y="3339"/>
                <a:chExt cx="280" cy="273"/>
              </a:xfrm>
            </p:grpSpPr>
            <p:sp>
              <p:nvSpPr>
                <p:cNvPr id="30734" name="Line 53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35" name="Line 54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36" name="Line 55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37" name="Line 56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32826" name="Text Box 58"/>
          <p:cNvSpPr txBox="1">
            <a:spLocks noChangeArrowheads="1"/>
          </p:cNvSpPr>
          <p:nvPr/>
        </p:nvSpPr>
        <p:spPr bwMode="auto">
          <a:xfrm>
            <a:off x="841375" y="1863725"/>
            <a:ext cx="2232025" cy="3509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capacity of water?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32827" name="Text Box 59"/>
          <p:cNvSpPr txBox="1">
            <a:spLocks noChangeArrowheads="1"/>
          </p:cNvSpPr>
          <p:nvPr/>
        </p:nvSpPr>
        <p:spPr bwMode="auto">
          <a:xfrm>
            <a:off x="6313488" y="3417888"/>
            <a:ext cx="24479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Answer – 70ml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28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3282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0" fill="hold"/>
                                        <p:tgtEl>
                                          <p:spTgt spid="328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328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825" grpId="0" animBg="1"/>
      <p:bldP spid="32826" grpId="0"/>
      <p:bldP spid="3282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sp>
        <p:nvSpPr>
          <p:cNvPr id="5124" name="Rectangle 4"/>
          <p:cNvSpPr>
            <a:spLocks noChangeArrowheads="1"/>
          </p:cNvSpPr>
          <p:nvPr/>
        </p:nvSpPr>
        <p:spPr bwMode="auto">
          <a:xfrm>
            <a:off x="3181350" y="3284538"/>
            <a:ext cx="2482850" cy="2516187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168650" y="1690688"/>
            <a:ext cx="2514600" cy="4114800"/>
            <a:chOff x="3960" y="180"/>
            <a:chExt cx="3960" cy="6480"/>
          </a:xfrm>
        </p:grpSpPr>
        <p:grpSp>
          <p:nvGrpSpPr>
            <p:cNvPr id="4106" name="Group 6"/>
            <p:cNvGrpSpPr>
              <a:grpSpLocks/>
            </p:cNvGrpSpPr>
            <p:nvPr/>
          </p:nvGrpSpPr>
          <p:grpSpPr bwMode="auto">
            <a:xfrm>
              <a:off x="3960" y="540"/>
              <a:ext cx="3960" cy="6120"/>
              <a:chOff x="3960" y="540"/>
              <a:chExt cx="3960" cy="6120"/>
            </a:xfrm>
          </p:grpSpPr>
          <p:sp>
            <p:nvSpPr>
              <p:cNvPr id="4119" name="Freeform 7"/>
              <p:cNvSpPr>
                <a:spLocks/>
              </p:cNvSpPr>
              <p:nvPr/>
            </p:nvSpPr>
            <p:spPr bwMode="auto">
              <a:xfrm>
                <a:off x="3960" y="540"/>
                <a:ext cx="3960" cy="6120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4120" name="Group 8"/>
              <p:cNvGrpSpPr>
                <a:grpSpLocks/>
              </p:cNvGrpSpPr>
              <p:nvPr/>
            </p:nvGrpSpPr>
            <p:grpSpPr bwMode="auto">
              <a:xfrm>
                <a:off x="5490" y="960"/>
                <a:ext cx="915" cy="5700"/>
                <a:chOff x="5490" y="960"/>
                <a:chExt cx="915" cy="5700"/>
              </a:xfrm>
            </p:grpSpPr>
            <p:grpSp>
              <p:nvGrpSpPr>
                <p:cNvPr id="4121" name="Group 9"/>
                <p:cNvGrpSpPr>
                  <a:grpSpLocks/>
                </p:cNvGrpSpPr>
                <p:nvPr/>
              </p:nvGrpSpPr>
              <p:grpSpPr bwMode="auto">
                <a:xfrm>
                  <a:off x="5490" y="6093"/>
                  <a:ext cx="915" cy="567"/>
                  <a:chOff x="1530" y="3240"/>
                  <a:chExt cx="915" cy="900"/>
                </a:xfrm>
              </p:grpSpPr>
              <p:sp>
                <p:nvSpPr>
                  <p:cNvPr id="4158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59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60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122" name="Group 13"/>
                <p:cNvGrpSpPr>
                  <a:grpSpLocks/>
                </p:cNvGrpSpPr>
                <p:nvPr/>
              </p:nvGrpSpPr>
              <p:grpSpPr bwMode="auto">
                <a:xfrm>
                  <a:off x="5490" y="5535"/>
                  <a:ext cx="915" cy="567"/>
                  <a:chOff x="1530" y="3240"/>
                  <a:chExt cx="915" cy="900"/>
                </a:xfrm>
              </p:grpSpPr>
              <p:sp>
                <p:nvSpPr>
                  <p:cNvPr id="4155" name="Line 1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56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57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123" name="Group 17"/>
                <p:cNvGrpSpPr>
                  <a:grpSpLocks/>
                </p:cNvGrpSpPr>
                <p:nvPr/>
              </p:nvGrpSpPr>
              <p:grpSpPr bwMode="auto">
                <a:xfrm>
                  <a:off x="5490" y="4965"/>
                  <a:ext cx="915" cy="567"/>
                  <a:chOff x="1530" y="3240"/>
                  <a:chExt cx="915" cy="900"/>
                </a:xfrm>
              </p:grpSpPr>
              <p:sp>
                <p:nvSpPr>
                  <p:cNvPr id="4152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53" name="Line 1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54" name="Line 2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124" name="Group 21"/>
                <p:cNvGrpSpPr>
                  <a:grpSpLocks/>
                </p:cNvGrpSpPr>
                <p:nvPr/>
              </p:nvGrpSpPr>
              <p:grpSpPr bwMode="auto">
                <a:xfrm>
                  <a:off x="5490" y="4395"/>
                  <a:ext cx="915" cy="567"/>
                  <a:chOff x="1530" y="3240"/>
                  <a:chExt cx="915" cy="900"/>
                </a:xfrm>
              </p:grpSpPr>
              <p:sp>
                <p:nvSpPr>
                  <p:cNvPr id="4149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50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51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125" name="Group 25"/>
                <p:cNvGrpSpPr>
                  <a:grpSpLocks/>
                </p:cNvGrpSpPr>
                <p:nvPr/>
              </p:nvGrpSpPr>
              <p:grpSpPr bwMode="auto">
                <a:xfrm>
                  <a:off x="5490" y="3825"/>
                  <a:ext cx="915" cy="567"/>
                  <a:chOff x="1530" y="3240"/>
                  <a:chExt cx="915" cy="900"/>
                </a:xfrm>
              </p:grpSpPr>
              <p:sp>
                <p:nvSpPr>
                  <p:cNvPr id="4146" name="Line 2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47" name="Line 2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48" name="Line 2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126" name="Group 29"/>
                <p:cNvGrpSpPr>
                  <a:grpSpLocks/>
                </p:cNvGrpSpPr>
                <p:nvPr/>
              </p:nvGrpSpPr>
              <p:grpSpPr bwMode="auto">
                <a:xfrm>
                  <a:off x="5490" y="3255"/>
                  <a:ext cx="915" cy="567"/>
                  <a:chOff x="1530" y="3240"/>
                  <a:chExt cx="915" cy="900"/>
                </a:xfrm>
              </p:grpSpPr>
              <p:sp>
                <p:nvSpPr>
                  <p:cNvPr id="4143" name="Line 3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44" name="Line 3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45" name="Line 3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127" name="Group 33"/>
                <p:cNvGrpSpPr>
                  <a:grpSpLocks/>
                </p:cNvGrpSpPr>
                <p:nvPr/>
              </p:nvGrpSpPr>
              <p:grpSpPr bwMode="auto">
                <a:xfrm>
                  <a:off x="5490" y="2685"/>
                  <a:ext cx="915" cy="567"/>
                  <a:chOff x="1530" y="3240"/>
                  <a:chExt cx="915" cy="900"/>
                </a:xfrm>
              </p:grpSpPr>
              <p:sp>
                <p:nvSpPr>
                  <p:cNvPr id="4140" name="Line 3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41" name="Line 3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42" name="Line 3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128" name="Group 37"/>
                <p:cNvGrpSpPr>
                  <a:grpSpLocks/>
                </p:cNvGrpSpPr>
                <p:nvPr/>
              </p:nvGrpSpPr>
              <p:grpSpPr bwMode="auto">
                <a:xfrm>
                  <a:off x="5490" y="2115"/>
                  <a:ext cx="915" cy="567"/>
                  <a:chOff x="1530" y="3240"/>
                  <a:chExt cx="915" cy="900"/>
                </a:xfrm>
              </p:grpSpPr>
              <p:sp>
                <p:nvSpPr>
                  <p:cNvPr id="4137" name="Line 3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38" name="Line 3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39" name="Line 4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129" name="Group 41"/>
                <p:cNvGrpSpPr>
                  <a:grpSpLocks/>
                </p:cNvGrpSpPr>
                <p:nvPr/>
              </p:nvGrpSpPr>
              <p:grpSpPr bwMode="auto">
                <a:xfrm>
                  <a:off x="5490" y="1530"/>
                  <a:ext cx="915" cy="567"/>
                  <a:chOff x="1530" y="3240"/>
                  <a:chExt cx="915" cy="900"/>
                </a:xfrm>
              </p:grpSpPr>
              <p:sp>
                <p:nvSpPr>
                  <p:cNvPr id="4134" name="Line 4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35" name="Line 4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36" name="Line 4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130" name="Group 45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67"/>
                  <a:chOff x="1530" y="3240"/>
                  <a:chExt cx="915" cy="900"/>
                </a:xfrm>
              </p:grpSpPr>
              <p:sp>
                <p:nvSpPr>
                  <p:cNvPr id="4131" name="Line 4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32" name="Line 4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4133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grpSp>
          <p:nvGrpSpPr>
            <p:cNvPr id="4107" name="Group 49"/>
            <p:cNvGrpSpPr>
              <a:grpSpLocks/>
            </p:cNvGrpSpPr>
            <p:nvPr/>
          </p:nvGrpSpPr>
          <p:grpSpPr bwMode="auto">
            <a:xfrm>
              <a:off x="4680" y="720"/>
              <a:ext cx="900" cy="5850"/>
              <a:chOff x="4680" y="720"/>
              <a:chExt cx="900" cy="5850"/>
            </a:xfrm>
          </p:grpSpPr>
          <p:sp>
            <p:nvSpPr>
              <p:cNvPr id="4109" name="Text Box 50"/>
              <p:cNvSpPr txBox="1">
                <a:spLocks noChangeArrowheads="1"/>
              </p:cNvSpPr>
              <p:nvPr/>
            </p:nvSpPr>
            <p:spPr bwMode="auto">
              <a:xfrm>
                <a:off x="4680" y="585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</a:t>
                </a:r>
                <a:endParaRPr lang="en-GB"/>
              </a:p>
            </p:txBody>
          </p:sp>
          <p:sp>
            <p:nvSpPr>
              <p:cNvPr id="4110" name="Text Box 51"/>
              <p:cNvSpPr txBox="1">
                <a:spLocks noChangeArrowheads="1"/>
              </p:cNvSpPr>
              <p:nvPr/>
            </p:nvSpPr>
            <p:spPr bwMode="auto">
              <a:xfrm>
                <a:off x="4680" y="531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200</a:t>
                </a:r>
                <a:endParaRPr lang="en-GB"/>
              </a:p>
            </p:txBody>
          </p:sp>
          <p:sp>
            <p:nvSpPr>
              <p:cNvPr id="4111" name="Text Box 52"/>
              <p:cNvSpPr txBox="1">
                <a:spLocks noChangeArrowheads="1"/>
              </p:cNvSpPr>
              <p:nvPr/>
            </p:nvSpPr>
            <p:spPr bwMode="auto">
              <a:xfrm>
                <a:off x="4680" y="472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300</a:t>
                </a:r>
                <a:endParaRPr lang="en-GB"/>
              </a:p>
            </p:txBody>
          </p:sp>
          <p:sp>
            <p:nvSpPr>
              <p:cNvPr id="4112" name="Text Box 53"/>
              <p:cNvSpPr txBox="1">
                <a:spLocks noChangeArrowheads="1"/>
              </p:cNvSpPr>
              <p:nvPr/>
            </p:nvSpPr>
            <p:spPr bwMode="auto">
              <a:xfrm>
                <a:off x="4680" y="415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400</a:t>
                </a:r>
                <a:endParaRPr lang="en-GB"/>
              </a:p>
            </p:txBody>
          </p:sp>
          <p:sp>
            <p:nvSpPr>
              <p:cNvPr id="4113" name="Text Box 54"/>
              <p:cNvSpPr txBox="1">
                <a:spLocks noChangeArrowheads="1"/>
              </p:cNvSpPr>
              <p:nvPr/>
            </p:nvSpPr>
            <p:spPr bwMode="auto">
              <a:xfrm>
                <a:off x="4680" y="360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500</a:t>
                </a:r>
                <a:endParaRPr lang="en-GB"/>
              </a:p>
            </p:txBody>
          </p:sp>
          <p:sp>
            <p:nvSpPr>
              <p:cNvPr id="4114" name="Text Box 55"/>
              <p:cNvSpPr txBox="1">
                <a:spLocks noChangeArrowheads="1"/>
              </p:cNvSpPr>
              <p:nvPr/>
            </p:nvSpPr>
            <p:spPr bwMode="auto">
              <a:xfrm>
                <a:off x="4680" y="306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600</a:t>
                </a:r>
                <a:endParaRPr lang="en-GB"/>
              </a:p>
            </p:txBody>
          </p:sp>
          <p:sp>
            <p:nvSpPr>
              <p:cNvPr id="4115" name="Text Box 56"/>
              <p:cNvSpPr txBox="1">
                <a:spLocks noChangeArrowheads="1"/>
              </p:cNvSpPr>
              <p:nvPr/>
            </p:nvSpPr>
            <p:spPr bwMode="auto">
              <a:xfrm>
                <a:off x="4680" y="24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700</a:t>
                </a:r>
                <a:endParaRPr lang="en-GB"/>
              </a:p>
            </p:txBody>
          </p:sp>
          <p:sp>
            <p:nvSpPr>
              <p:cNvPr id="4116" name="Text Box 57"/>
              <p:cNvSpPr txBox="1">
                <a:spLocks noChangeArrowheads="1"/>
              </p:cNvSpPr>
              <p:nvPr/>
            </p:nvSpPr>
            <p:spPr bwMode="auto">
              <a:xfrm>
                <a:off x="4680" y="18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800</a:t>
                </a:r>
                <a:endParaRPr lang="en-GB"/>
              </a:p>
            </p:txBody>
          </p:sp>
          <p:sp>
            <p:nvSpPr>
              <p:cNvPr id="4117" name="Text Box 58"/>
              <p:cNvSpPr txBox="1">
                <a:spLocks noChangeArrowheads="1"/>
              </p:cNvSpPr>
              <p:nvPr/>
            </p:nvSpPr>
            <p:spPr bwMode="auto">
              <a:xfrm>
                <a:off x="4680" y="127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900</a:t>
                </a:r>
                <a:endParaRPr lang="en-GB"/>
              </a:p>
            </p:txBody>
          </p:sp>
          <p:sp>
            <p:nvSpPr>
              <p:cNvPr id="4118" name="Text Box 59"/>
              <p:cNvSpPr txBox="1">
                <a:spLocks noChangeArrowheads="1"/>
              </p:cNvSpPr>
              <p:nvPr/>
            </p:nvSpPr>
            <p:spPr bwMode="auto">
              <a:xfrm>
                <a:off x="4680" y="72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1000</a:t>
                </a:r>
                <a:endParaRPr lang="en-GB"/>
              </a:p>
            </p:txBody>
          </p:sp>
        </p:grpSp>
        <p:sp>
          <p:nvSpPr>
            <p:cNvPr id="4108" name="Text Box 60"/>
            <p:cNvSpPr txBox="1">
              <a:spLocks noChangeArrowheads="1"/>
            </p:cNvSpPr>
            <p:nvPr/>
          </p:nvSpPr>
          <p:spPr bwMode="auto">
            <a:xfrm>
              <a:off x="4500" y="180"/>
              <a:ext cx="720" cy="7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r>
                <a:rPr lang="en-GB" sz="1200">
                  <a:latin typeface="Times New Roman" pitchFamily="18" charset="0"/>
                </a:rPr>
                <a:t>ml</a:t>
              </a:r>
              <a:endParaRPr lang="en-GB"/>
            </a:p>
          </p:txBody>
        </p:sp>
      </p:grpSp>
      <p:grpSp>
        <p:nvGrpSpPr>
          <p:cNvPr id="16" name="Group 62"/>
          <p:cNvGrpSpPr>
            <a:grpSpLocks/>
          </p:cNvGrpSpPr>
          <p:nvPr/>
        </p:nvGrpSpPr>
        <p:grpSpPr bwMode="auto">
          <a:xfrm>
            <a:off x="6408738" y="2420938"/>
            <a:ext cx="1800225" cy="1465262"/>
            <a:chOff x="4150" y="1525"/>
            <a:chExt cx="1134" cy="923"/>
          </a:xfrm>
        </p:grpSpPr>
        <p:sp>
          <p:nvSpPr>
            <p:cNvPr id="4103" name="Text Box 63"/>
            <p:cNvSpPr txBox="1">
              <a:spLocks noChangeArrowheads="1"/>
            </p:cNvSpPr>
            <p:nvPr/>
          </p:nvSpPr>
          <p:spPr bwMode="auto">
            <a:xfrm>
              <a:off x="4150" y="1525"/>
              <a:ext cx="499" cy="9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GB" sz="3600"/>
                <a:t>7</a:t>
              </a:r>
            </a:p>
            <a:p>
              <a:pPr algn="ctr">
                <a:spcBef>
                  <a:spcPct val="50000"/>
                </a:spcBef>
              </a:pPr>
              <a:r>
                <a:rPr lang="en-GB" sz="3600"/>
                <a:t>10</a:t>
              </a:r>
            </a:p>
          </p:txBody>
        </p:sp>
        <p:sp>
          <p:nvSpPr>
            <p:cNvPr id="4104" name="Line 64"/>
            <p:cNvSpPr>
              <a:spLocks noChangeShapeType="1"/>
            </p:cNvSpPr>
            <p:nvPr/>
          </p:nvSpPr>
          <p:spPr bwMode="auto">
            <a:xfrm>
              <a:off x="4150" y="1979"/>
              <a:ext cx="544" cy="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105" name="Text Box 65"/>
            <p:cNvSpPr txBox="1">
              <a:spLocks noChangeArrowheads="1"/>
            </p:cNvSpPr>
            <p:nvPr/>
          </p:nvSpPr>
          <p:spPr bwMode="auto">
            <a:xfrm>
              <a:off x="4740" y="1706"/>
              <a:ext cx="544" cy="63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 sz="6000"/>
                <a:t>l</a:t>
              </a:r>
            </a:p>
          </p:txBody>
        </p:sp>
      </p:grpSp>
      <p:sp>
        <p:nvSpPr>
          <p:cNvPr id="5186" name="Text Box 66"/>
          <p:cNvSpPr txBox="1">
            <a:spLocks noChangeArrowheads="1"/>
          </p:cNvSpPr>
          <p:nvPr/>
        </p:nvSpPr>
        <p:spPr bwMode="auto">
          <a:xfrm>
            <a:off x="7308850" y="3644900"/>
            <a:ext cx="1655763" cy="1098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6600">
                <a:solidFill>
                  <a:srgbClr val="FF0000"/>
                </a:solidFill>
                <a:sym typeface="Wingdings" pitchFamily="2" charset="2"/>
              </a:rPr>
              <a:t>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518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518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518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518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4" grpId="0" animBg="1"/>
      <p:bldP spid="5186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sp>
        <p:nvSpPr>
          <p:cNvPr id="33796" name="Rectangle 4"/>
          <p:cNvSpPr>
            <a:spLocks noChangeArrowheads="1"/>
          </p:cNvSpPr>
          <p:nvPr/>
        </p:nvSpPr>
        <p:spPr bwMode="auto">
          <a:xfrm>
            <a:off x="3563938" y="2420938"/>
            <a:ext cx="2516187" cy="3452812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33797" name="Text Box 5"/>
          <p:cNvSpPr txBox="1">
            <a:spLocks noChangeArrowheads="1"/>
          </p:cNvSpPr>
          <p:nvPr/>
        </p:nvSpPr>
        <p:spPr bwMode="auto">
          <a:xfrm>
            <a:off x="1042988" y="1857375"/>
            <a:ext cx="2232025" cy="3509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capacity of water?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grpSp>
        <p:nvGrpSpPr>
          <p:cNvPr id="2" name="Group 6"/>
          <p:cNvGrpSpPr>
            <a:grpSpLocks/>
          </p:cNvGrpSpPr>
          <p:nvPr/>
        </p:nvGrpSpPr>
        <p:grpSpPr bwMode="auto">
          <a:xfrm>
            <a:off x="3568700" y="1762125"/>
            <a:ext cx="2514600" cy="4114800"/>
            <a:chOff x="2067" y="1026"/>
            <a:chExt cx="1584" cy="2592"/>
          </a:xfrm>
        </p:grpSpPr>
        <p:grpSp>
          <p:nvGrpSpPr>
            <p:cNvPr id="31751" name="Group 7"/>
            <p:cNvGrpSpPr>
              <a:grpSpLocks/>
            </p:cNvGrpSpPr>
            <p:nvPr/>
          </p:nvGrpSpPr>
          <p:grpSpPr bwMode="auto">
            <a:xfrm>
              <a:off x="2067" y="1026"/>
              <a:ext cx="1584" cy="2592"/>
              <a:chOff x="3960" y="180"/>
              <a:chExt cx="3960" cy="6480"/>
            </a:xfrm>
          </p:grpSpPr>
          <p:grpSp>
            <p:nvGrpSpPr>
              <p:cNvPr id="31762" name="Group 8"/>
              <p:cNvGrpSpPr>
                <a:grpSpLocks/>
              </p:cNvGrpSpPr>
              <p:nvPr/>
            </p:nvGrpSpPr>
            <p:grpSpPr bwMode="auto">
              <a:xfrm>
                <a:off x="3960" y="540"/>
                <a:ext cx="3960" cy="6120"/>
                <a:chOff x="3960" y="540"/>
                <a:chExt cx="3960" cy="6120"/>
              </a:xfrm>
            </p:grpSpPr>
            <p:sp>
              <p:nvSpPr>
                <p:cNvPr id="31775" name="Freeform 9"/>
                <p:cNvSpPr>
                  <a:spLocks/>
                </p:cNvSpPr>
                <p:nvPr/>
              </p:nvSpPr>
              <p:spPr bwMode="auto">
                <a:xfrm>
                  <a:off x="3960" y="540"/>
                  <a:ext cx="3960" cy="6120"/>
                </a:xfrm>
                <a:custGeom>
                  <a:avLst/>
                  <a:gdLst>
                    <a:gd name="T0" fmla="*/ 0 w 2340"/>
                    <a:gd name="T1" fmla="*/ 0 h 6120"/>
                    <a:gd name="T2" fmla="*/ 0 w 2340"/>
                    <a:gd name="T3" fmla="*/ 6120 h 6120"/>
                    <a:gd name="T4" fmla="*/ 2340 w 2340"/>
                    <a:gd name="T5" fmla="*/ 6120 h 6120"/>
                    <a:gd name="T6" fmla="*/ 2340 w 2340"/>
                    <a:gd name="T7" fmla="*/ 0 h 612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2340"/>
                    <a:gd name="T13" fmla="*/ 0 h 6120"/>
                    <a:gd name="T14" fmla="*/ 2340 w 2340"/>
                    <a:gd name="T15" fmla="*/ 6120 h 612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2340" h="6120">
                      <a:moveTo>
                        <a:pt x="0" y="0"/>
                      </a:moveTo>
                      <a:lnTo>
                        <a:pt x="0" y="6120"/>
                      </a:lnTo>
                      <a:lnTo>
                        <a:pt x="2340" y="6120"/>
                      </a:lnTo>
                      <a:lnTo>
                        <a:pt x="2340" y="0"/>
                      </a:lnTo>
                    </a:path>
                  </a:pathLst>
                </a:custGeom>
                <a:noFill/>
                <a:ln w="25400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grpSp>
              <p:nvGrpSpPr>
                <p:cNvPr id="31776" name="Group 10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700"/>
                  <a:chOff x="5490" y="960"/>
                  <a:chExt cx="915" cy="5700"/>
                </a:xfrm>
              </p:grpSpPr>
              <p:grpSp>
                <p:nvGrpSpPr>
                  <p:cNvPr id="31777" name="Group 11"/>
                  <p:cNvGrpSpPr>
                    <a:grpSpLocks/>
                  </p:cNvGrpSpPr>
                  <p:nvPr/>
                </p:nvGrpSpPr>
                <p:grpSpPr bwMode="auto">
                  <a:xfrm>
                    <a:off x="5490" y="6093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31814" name="Line 1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15" name="Line 1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16" name="Line 1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31778" name="Group 15"/>
                  <p:cNvGrpSpPr>
                    <a:grpSpLocks/>
                  </p:cNvGrpSpPr>
                  <p:nvPr/>
                </p:nvGrpSpPr>
                <p:grpSpPr bwMode="auto">
                  <a:xfrm>
                    <a:off x="5490" y="553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31811" name="Line 1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12" name="Line 1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13" name="Line 1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31779" name="Group 19"/>
                  <p:cNvGrpSpPr>
                    <a:grpSpLocks/>
                  </p:cNvGrpSpPr>
                  <p:nvPr/>
                </p:nvGrpSpPr>
                <p:grpSpPr bwMode="auto">
                  <a:xfrm>
                    <a:off x="5490" y="496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31808" name="Line 2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09" name="Line 21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10" name="Line 2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31780" name="Group 23"/>
                  <p:cNvGrpSpPr>
                    <a:grpSpLocks/>
                  </p:cNvGrpSpPr>
                  <p:nvPr/>
                </p:nvGrpSpPr>
                <p:grpSpPr bwMode="auto">
                  <a:xfrm>
                    <a:off x="5490" y="439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31805" name="Line 2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06" name="Line 2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07" name="Line 2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31781" name="Group 27"/>
                  <p:cNvGrpSpPr>
                    <a:grpSpLocks/>
                  </p:cNvGrpSpPr>
                  <p:nvPr/>
                </p:nvGrpSpPr>
                <p:grpSpPr bwMode="auto">
                  <a:xfrm>
                    <a:off x="5490" y="382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31802" name="Line 2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03" name="Line 2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04" name="Line 3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31782" name="Group 31"/>
                  <p:cNvGrpSpPr>
                    <a:grpSpLocks/>
                  </p:cNvGrpSpPr>
                  <p:nvPr/>
                </p:nvGrpSpPr>
                <p:grpSpPr bwMode="auto">
                  <a:xfrm>
                    <a:off x="5490" y="325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31799" name="Line 3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00" name="Line 3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801" name="Line 3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31783" name="Group 35"/>
                  <p:cNvGrpSpPr>
                    <a:grpSpLocks/>
                  </p:cNvGrpSpPr>
                  <p:nvPr/>
                </p:nvGrpSpPr>
                <p:grpSpPr bwMode="auto">
                  <a:xfrm>
                    <a:off x="5490" y="268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31796" name="Line 3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797" name="Line 3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798" name="Line 3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31784" name="Group 39"/>
                  <p:cNvGrpSpPr>
                    <a:grpSpLocks/>
                  </p:cNvGrpSpPr>
                  <p:nvPr/>
                </p:nvGrpSpPr>
                <p:grpSpPr bwMode="auto">
                  <a:xfrm>
                    <a:off x="5490" y="2115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31793" name="Line 4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794" name="Line 41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795" name="Line 4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31785" name="Group 43"/>
                  <p:cNvGrpSpPr>
                    <a:grpSpLocks/>
                  </p:cNvGrpSpPr>
                  <p:nvPr/>
                </p:nvGrpSpPr>
                <p:grpSpPr bwMode="auto">
                  <a:xfrm>
                    <a:off x="5490" y="1530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31790" name="Line 4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791" name="Line 4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792" name="Line 4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  <p:grpSp>
                <p:nvGrpSpPr>
                  <p:cNvPr id="31786" name="Group 47"/>
                  <p:cNvGrpSpPr>
                    <a:grpSpLocks/>
                  </p:cNvGrpSpPr>
                  <p:nvPr/>
                </p:nvGrpSpPr>
                <p:grpSpPr bwMode="auto">
                  <a:xfrm>
                    <a:off x="5490" y="960"/>
                    <a:ext cx="915" cy="567"/>
                    <a:chOff x="1530" y="3240"/>
                    <a:chExt cx="915" cy="900"/>
                  </a:xfrm>
                </p:grpSpPr>
                <p:sp>
                  <p:nvSpPr>
                    <p:cNvPr id="31787" name="Line 4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980" y="3240"/>
                      <a:ext cx="0" cy="90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788" name="Line 4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45" y="41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  <p:sp>
                  <p:nvSpPr>
                    <p:cNvPr id="31789" name="Line 5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1530" y="3240"/>
                      <a:ext cx="900" cy="0"/>
                    </a:xfrm>
                    <a:prstGeom prst="line">
                      <a:avLst/>
                    </a:prstGeom>
                    <a:noFill/>
                    <a:ln w="28575">
                      <a:solidFill>
                        <a:srgbClr val="FF0000"/>
                      </a:solidFill>
                      <a:round/>
                      <a:headEnd/>
                      <a:tailEnd/>
                    </a:ln>
                  </p:spPr>
                  <p:txBody>
                    <a:bodyPr/>
                    <a:lstStyle/>
                    <a:p>
                      <a:endParaRPr lang="en-US"/>
                    </a:p>
                  </p:txBody>
                </p:sp>
              </p:grpSp>
            </p:grpSp>
          </p:grpSp>
          <p:grpSp>
            <p:nvGrpSpPr>
              <p:cNvPr id="31763" name="Group 51"/>
              <p:cNvGrpSpPr>
                <a:grpSpLocks/>
              </p:cNvGrpSpPr>
              <p:nvPr/>
            </p:nvGrpSpPr>
            <p:grpSpPr bwMode="auto">
              <a:xfrm>
                <a:off x="4680" y="720"/>
                <a:ext cx="900" cy="5850"/>
                <a:chOff x="4680" y="720"/>
                <a:chExt cx="900" cy="5850"/>
              </a:xfrm>
            </p:grpSpPr>
            <p:sp>
              <p:nvSpPr>
                <p:cNvPr id="31765" name="Text Box 52"/>
                <p:cNvSpPr txBox="1">
                  <a:spLocks noChangeArrowheads="1"/>
                </p:cNvSpPr>
                <p:nvPr/>
              </p:nvSpPr>
              <p:spPr bwMode="auto">
                <a:xfrm>
                  <a:off x="4680" y="585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100</a:t>
                  </a:r>
                  <a:endParaRPr lang="en-GB"/>
                </a:p>
              </p:txBody>
            </p:sp>
            <p:sp>
              <p:nvSpPr>
                <p:cNvPr id="31766" name="Text Box 53"/>
                <p:cNvSpPr txBox="1">
                  <a:spLocks noChangeArrowheads="1"/>
                </p:cNvSpPr>
                <p:nvPr/>
              </p:nvSpPr>
              <p:spPr bwMode="auto">
                <a:xfrm>
                  <a:off x="4680" y="531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200</a:t>
                  </a:r>
                  <a:endParaRPr lang="en-GB"/>
                </a:p>
              </p:txBody>
            </p:sp>
            <p:sp>
              <p:nvSpPr>
                <p:cNvPr id="31767" name="Text Box 54"/>
                <p:cNvSpPr txBox="1">
                  <a:spLocks noChangeArrowheads="1"/>
                </p:cNvSpPr>
                <p:nvPr/>
              </p:nvSpPr>
              <p:spPr bwMode="auto">
                <a:xfrm>
                  <a:off x="4680" y="472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300</a:t>
                  </a:r>
                  <a:endParaRPr lang="en-GB"/>
                </a:p>
              </p:txBody>
            </p:sp>
            <p:sp>
              <p:nvSpPr>
                <p:cNvPr id="31768" name="Text Box 55"/>
                <p:cNvSpPr txBox="1">
                  <a:spLocks noChangeArrowheads="1"/>
                </p:cNvSpPr>
                <p:nvPr/>
              </p:nvSpPr>
              <p:spPr bwMode="auto">
                <a:xfrm>
                  <a:off x="4680" y="415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400</a:t>
                  </a:r>
                  <a:endParaRPr lang="en-GB"/>
                </a:p>
              </p:txBody>
            </p:sp>
            <p:sp>
              <p:nvSpPr>
                <p:cNvPr id="31769" name="Text Box 56"/>
                <p:cNvSpPr txBox="1">
                  <a:spLocks noChangeArrowheads="1"/>
                </p:cNvSpPr>
                <p:nvPr/>
              </p:nvSpPr>
              <p:spPr bwMode="auto">
                <a:xfrm>
                  <a:off x="4680" y="360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500</a:t>
                  </a:r>
                  <a:endParaRPr lang="en-GB"/>
                </a:p>
              </p:txBody>
            </p:sp>
            <p:sp>
              <p:nvSpPr>
                <p:cNvPr id="31770" name="Text Box 57"/>
                <p:cNvSpPr txBox="1">
                  <a:spLocks noChangeArrowheads="1"/>
                </p:cNvSpPr>
                <p:nvPr/>
              </p:nvSpPr>
              <p:spPr bwMode="auto">
                <a:xfrm>
                  <a:off x="4680" y="306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600</a:t>
                  </a:r>
                  <a:endParaRPr lang="en-GB"/>
                </a:p>
              </p:txBody>
            </p:sp>
            <p:sp>
              <p:nvSpPr>
                <p:cNvPr id="31771" name="Text Box 58"/>
                <p:cNvSpPr txBox="1">
                  <a:spLocks noChangeArrowheads="1"/>
                </p:cNvSpPr>
                <p:nvPr/>
              </p:nvSpPr>
              <p:spPr bwMode="auto">
                <a:xfrm>
                  <a:off x="4680" y="244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700</a:t>
                  </a:r>
                  <a:endParaRPr lang="en-GB"/>
                </a:p>
              </p:txBody>
            </p:sp>
            <p:sp>
              <p:nvSpPr>
                <p:cNvPr id="31772" name="Text Box 59"/>
                <p:cNvSpPr txBox="1">
                  <a:spLocks noChangeArrowheads="1"/>
                </p:cNvSpPr>
                <p:nvPr/>
              </p:nvSpPr>
              <p:spPr bwMode="auto">
                <a:xfrm>
                  <a:off x="4680" y="184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800</a:t>
                  </a:r>
                  <a:endParaRPr lang="en-GB"/>
                </a:p>
              </p:txBody>
            </p:sp>
            <p:sp>
              <p:nvSpPr>
                <p:cNvPr id="31773" name="Text Box 60"/>
                <p:cNvSpPr txBox="1">
                  <a:spLocks noChangeArrowheads="1"/>
                </p:cNvSpPr>
                <p:nvPr/>
              </p:nvSpPr>
              <p:spPr bwMode="auto">
                <a:xfrm>
                  <a:off x="4680" y="1275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900</a:t>
                  </a:r>
                  <a:endParaRPr lang="en-GB"/>
                </a:p>
              </p:txBody>
            </p:sp>
            <p:sp>
              <p:nvSpPr>
                <p:cNvPr id="31774" name="Text Box 61"/>
                <p:cNvSpPr txBox="1">
                  <a:spLocks noChangeArrowheads="1"/>
                </p:cNvSpPr>
                <p:nvPr/>
              </p:nvSpPr>
              <p:spPr bwMode="auto">
                <a:xfrm>
                  <a:off x="4680" y="720"/>
                  <a:ext cx="900" cy="7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r>
                    <a:rPr lang="en-GB" sz="1200">
                      <a:latin typeface="Times New Roman" pitchFamily="18" charset="0"/>
                    </a:rPr>
                    <a:t>1000</a:t>
                  </a:r>
                  <a:endParaRPr lang="en-GB"/>
                </a:p>
              </p:txBody>
            </p:sp>
          </p:grpSp>
          <p:sp>
            <p:nvSpPr>
              <p:cNvPr id="31764" name="Text Box 62"/>
              <p:cNvSpPr txBox="1">
                <a:spLocks noChangeArrowheads="1"/>
              </p:cNvSpPr>
              <p:nvPr/>
            </p:nvSpPr>
            <p:spPr bwMode="auto">
              <a:xfrm>
                <a:off x="4500" y="180"/>
                <a:ext cx="72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</p:grpSp>
        <p:sp>
          <p:nvSpPr>
            <p:cNvPr id="31752" name="Line 63"/>
            <p:cNvSpPr>
              <a:spLocks noChangeShapeType="1"/>
            </p:cNvSpPr>
            <p:nvPr/>
          </p:nvSpPr>
          <p:spPr bwMode="auto">
            <a:xfrm>
              <a:off x="2717" y="3499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53" name="Line 64"/>
            <p:cNvSpPr>
              <a:spLocks noChangeShapeType="1"/>
            </p:cNvSpPr>
            <p:nvPr/>
          </p:nvSpPr>
          <p:spPr bwMode="auto">
            <a:xfrm>
              <a:off x="2720" y="3286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54" name="Line 65"/>
            <p:cNvSpPr>
              <a:spLocks noChangeShapeType="1"/>
            </p:cNvSpPr>
            <p:nvPr/>
          </p:nvSpPr>
          <p:spPr bwMode="auto">
            <a:xfrm>
              <a:off x="2709" y="3051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55" name="Line 66"/>
            <p:cNvSpPr>
              <a:spLocks noChangeShapeType="1"/>
            </p:cNvSpPr>
            <p:nvPr/>
          </p:nvSpPr>
          <p:spPr bwMode="auto">
            <a:xfrm>
              <a:off x="2715" y="2824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56" name="Line 67"/>
            <p:cNvSpPr>
              <a:spLocks noChangeShapeType="1"/>
            </p:cNvSpPr>
            <p:nvPr/>
          </p:nvSpPr>
          <p:spPr bwMode="auto">
            <a:xfrm>
              <a:off x="2699" y="2598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57" name="Line 68"/>
            <p:cNvSpPr>
              <a:spLocks noChangeShapeType="1"/>
            </p:cNvSpPr>
            <p:nvPr/>
          </p:nvSpPr>
          <p:spPr bwMode="auto">
            <a:xfrm>
              <a:off x="2699" y="2371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58" name="Line 69"/>
            <p:cNvSpPr>
              <a:spLocks noChangeShapeType="1"/>
            </p:cNvSpPr>
            <p:nvPr/>
          </p:nvSpPr>
          <p:spPr bwMode="auto">
            <a:xfrm>
              <a:off x="2699" y="2144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59" name="Line 70"/>
            <p:cNvSpPr>
              <a:spLocks noChangeShapeType="1"/>
            </p:cNvSpPr>
            <p:nvPr/>
          </p:nvSpPr>
          <p:spPr bwMode="auto">
            <a:xfrm>
              <a:off x="2699" y="1912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60" name="Line 71"/>
            <p:cNvSpPr>
              <a:spLocks noChangeShapeType="1"/>
            </p:cNvSpPr>
            <p:nvPr/>
          </p:nvSpPr>
          <p:spPr bwMode="auto">
            <a:xfrm>
              <a:off x="2699" y="1669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1761" name="Line 72"/>
            <p:cNvSpPr>
              <a:spLocks noChangeShapeType="1"/>
            </p:cNvSpPr>
            <p:nvPr/>
          </p:nvSpPr>
          <p:spPr bwMode="auto">
            <a:xfrm>
              <a:off x="2699" y="1450"/>
              <a:ext cx="272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3865" name="Text Box 73"/>
          <p:cNvSpPr txBox="1">
            <a:spLocks noChangeArrowheads="1"/>
          </p:cNvSpPr>
          <p:nvPr/>
        </p:nvSpPr>
        <p:spPr bwMode="auto">
          <a:xfrm>
            <a:off x="6515100" y="3411538"/>
            <a:ext cx="24479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Answer – 950ml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8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386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3386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0" fill="hold"/>
                                        <p:tgtEl>
                                          <p:spTgt spid="338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338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3796" grpId="0" animBg="1"/>
      <p:bldP spid="33797" grpId="0"/>
      <p:bldP spid="33865" grpId="0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sp>
        <p:nvSpPr>
          <p:cNvPr id="34820" name="Rectangle 4"/>
          <p:cNvSpPr>
            <a:spLocks noChangeArrowheads="1"/>
          </p:cNvSpPr>
          <p:nvPr/>
        </p:nvSpPr>
        <p:spPr bwMode="auto">
          <a:xfrm>
            <a:off x="3494088" y="5516563"/>
            <a:ext cx="2516187" cy="373062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498850" y="1762125"/>
            <a:ext cx="2514600" cy="4114800"/>
            <a:chOff x="1973" y="1110"/>
            <a:chExt cx="1584" cy="2592"/>
          </a:xfrm>
        </p:grpSpPr>
        <p:grpSp>
          <p:nvGrpSpPr>
            <p:cNvPr id="32775" name="Group 6"/>
            <p:cNvGrpSpPr>
              <a:grpSpLocks/>
            </p:cNvGrpSpPr>
            <p:nvPr/>
          </p:nvGrpSpPr>
          <p:grpSpPr bwMode="auto">
            <a:xfrm>
              <a:off x="1973" y="1110"/>
              <a:ext cx="1584" cy="2592"/>
              <a:chOff x="1973" y="1110"/>
              <a:chExt cx="1584" cy="2592"/>
            </a:xfrm>
          </p:grpSpPr>
          <p:sp>
            <p:nvSpPr>
              <p:cNvPr id="32787" name="Freeform 7"/>
              <p:cNvSpPr>
                <a:spLocks/>
              </p:cNvSpPr>
              <p:nvPr/>
            </p:nvSpPr>
            <p:spPr bwMode="auto">
              <a:xfrm>
                <a:off x="1973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88" name="Text Box 8"/>
              <p:cNvSpPr txBox="1">
                <a:spLocks noChangeArrowheads="1"/>
              </p:cNvSpPr>
              <p:nvPr/>
            </p:nvSpPr>
            <p:spPr bwMode="auto">
              <a:xfrm>
                <a:off x="2189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32789" name="Group 9"/>
              <p:cNvGrpSpPr>
                <a:grpSpLocks/>
              </p:cNvGrpSpPr>
              <p:nvPr/>
            </p:nvGrpSpPr>
            <p:grpSpPr bwMode="auto">
              <a:xfrm>
                <a:off x="2584" y="2795"/>
                <a:ext cx="367" cy="907"/>
                <a:chOff x="2584" y="2795"/>
                <a:chExt cx="367" cy="907"/>
              </a:xfrm>
            </p:grpSpPr>
            <p:grpSp>
              <p:nvGrpSpPr>
                <p:cNvPr id="32812" name="Group 10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32814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2815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2816" name="Line 13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32813" name="Line 14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0" name="Group 15"/>
              <p:cNvGrpSpPr>
                <a:grpSpLocks/>
              </p:cNvGrpSpPr>
              <p:nvPr/>
            </p:nvGrpSpPr>
            <p:grpSpPr bwMode="auto">
              <a:xfrm>
                <a:off x="2584" y="1885"/>
                <a:ext cx="367" cy="907"/>
                <a:chOff x="2584" y="2795"/>
                <a:chExt cx="367" cy="907"/>
              </a:xfrm>
            </p:grpSpPr>
            <p:grpSp>
              <p:nvGrpSpPr>
                <p:cNvPr id="32807" name="Group 16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32809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2810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2811" name="Line 19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32808" name="Line 20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1" name="Group 21"/>
              <p:cNvGrpSpPr>
                <a:grpSpLocks/>
              </p:cNvGrpSpPr>
              <p:nvPr/>
            </p:nvGrpSpPr>
            <p:grpSpPr bwMode="auto">
              <a:xfrm>
                <a:off x="2584" y="1429"/>
                <a:ext cx="367" cy="907"/>
                <a:chOff x="2584" y="2795"/>
                <a:chExt cx="367" cy="907"/>
              </a:xfrm>
            </p:grpSpPr>
            <p:grpSp>
              <p:nvGrpSpPr>
                <p:cNvPr id="32802" name="Group 22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32804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2805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2806" name="Line 25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32803" name="Line 26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32792" name="Line 27"/>
              <p:cNvSpPr>
                <a:spLocks noChangeShapeType="1"/>
              </p:cNvSpPr>
              <p:nvPr/>
            </p:nvSpPr>
            <p:spPr bwMode="auto">
              <a:xfrm>
                <a:off x="2621" y="347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93" name="Line 28"/>
              <p:cNvSpPr>
                <a:spLocks noChangeShapeType="1"/>
              </p:cNvSpPr>
              <p:nvPr/>
            </p:nvSpPr>
            <p:spPr bwMode="auto">
              <a:xfrm>
                <a:off x="2613" y="30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94" name="Line 29"/>
              <p:cNvSpPr>
                <a:spLocks noChangeShapeType="1"/>
              </p:cNvSpPr>
              <p:nvPr/>
            </p:nvSpPr>
            <p:spPr bwMode="auto">
              <a:xfrm>
                <a:off x="2619" y="2579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95" name="Line 30"/>
              <p:cNvSpPr>
                <a:spLocks noChangeShapeType="1"/>
              </p:cNvSpPr>
              <p:nvPr/>
            </p:nvSpPr>
            <p:spPr bwMode="auto">
              <a:xfrm>
                <a:off x="2624" y="212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96" name="Line 31"/>
              <p:cNvSpPr>
                <a:spLocks noChangeShapeType="1"/>
              </p:cNvSpPr>
              <p:nvPr/>
            </p:nvSpPr>
            <p:spPr bwMode="auto">
              <a:xfrm>
                <a:off x="2621" y="165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97" name="Text Box 32"/>
              <p:cNvSpPr txBox="1">
                <a:spLocks noChangeArrowheads="1"/>
              </p:cNvSpPr>
              <p:nvPr/>
            </p:nvSpPr>
            <p:spPr bwMode="auto">
              <a:xfrm>
                <a:off x="2205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  <p:sp>
            <p:nvSpPr>
              <p:cNvPr id="32798" name="Text Box 33"/>
              <p:cNvSpPr txBox="1">
                <a:spLocks noChangeArrowheads="1"/>
              </p:cNvSpPr>
              <p:nvPr/>
            </p:nvSpPr>
            <p:spPr bwMode="auto">
              <a:xfrm>
                <a:off x="2216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600</a:t>
                </a:r>
              </a:p>
            </p:txBody>
          </p:sp>
          <p:sp>
            <p:nvSpPr>
              <p:cNvPr id="32799" name="Text Box 34"/>
              <p:cNvSpPr txBox="1">
                <a:spLocks noChangeArrowheads="1"/>
              </p:cNvSpPr>
              <p:nvPr/>
            </p:nvSpPr>
            <p:spPr bwMode="auto">
              <a:xfrm>
                <a:off x="2216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700</a:t>
                </a:r>
              </a:p>
            </p:txBody>
          </p:sp>
          <p:sp>
            <p:nvSpPr>
              <p:cNvPr id="32800" name="Text Box 35"/>
              <p:cNvSpPr txBox="1">
                <a:spLocks noChangeArrowheads="1"/>
              </p:cNvSpPr>
              <p:nvPr/>
            </p:nvSpPr>
            <p:spPr bwMode="auto">
              <a:xfrm>
                <a:off x="2216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800</a:t>
                </a:r>
              </a:p>
            </p:txBody>
          </p:sp>
          <p:sp>
            <p:nvSpPr>
              <p:cNvPr id="32801" name="Text Box 36"/>
              <p:cNvSpPr txBox="1">
                <a:spLocks noChangeArrowheads="1"/>
              </p:cNvSpPr>
              <p:nvPr/>
            </p:nvSpPr>
            <p:spPr bwMode="auto">
              <a:xfrm>
                <a:off x="2202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900</a:t>
                </a:r>
              </a:p>
            </p:txBody>
          </p:sp>
        </p:grpSp>
        <p:grpSp>
          <p:nvGrpSpPr>
            <p:cNvPr id="32776" name="Group 37"/>
            <p:cNvGrpSpPr>
              <a:grpSpLocks/>
            </p:cNvGrpSpPr>
            <p:nvPr/>
          </p:nvGrpSpPr>
          <p:grpSpPr bwMode="auto">
            <a:xfrm>
              <a:off x="2608" y="1541"/>
              <a:ext cx="285" cy="2054"/>
              <a:chOff x="2608" y="1541"/>
              <a:chExt cx="285" cy="2054"/>
            </a:xfrm>
          </p:grpSpPr>
          <p:sp>
            <p:nvSpPr>
              <p:cNvPr id="32777" name="Line 38"/>
              <p:cNvSpPr>
                <a:spLocks noChangeShapeType="1"/>
              </p:cNvSpPr>
              <p:nvPr/>
            </p:nvSpPr>
            <p:spPr bwMode="auto">
              <a:xfrm>
                <a:off x="2621" y="359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78" name="Line 39"/>
              <p:cNvSpPr>
                <a:spLocks noChangeShapeType="1"/>
              </p:cNvSpPr>
              <p:nvPr/>
            </p:nvSpPr>
            <p:spPr bwMode="auto">
              <a:xfrm>
                <a:off x="2619" y="3353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79" name="Line 40"/>
              <p:cNvSpPr>
                <a:spLocks noChangeShapeType="1"/>
              </p:cNvSpPr>
              <p:nvPr/>
            </p:nvSpPr>
            <p:spPr bwMode="auto">
              <a:xfrm>
                <a:off x="2613" y="315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80" name="Line 41"/>
              <p:cNvSpPr>
                <a:spLocks noChangeShapeType="1"/>
              </p:cNvSpPr>
              <p:nvPr/>
            </p:nvSpPr>
            <p:spPr bwMode="auto">
              <a:xfrm>
                <a:off x="2608" y="291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81" name="Line 42"/>
              <p:cNvSpPr>
                <a:spLocks noChangeShapeType="1"/>
              </p:cNvSpPr>
              <p:nvPr/>
            </p:nvSpPr>
            <p:spPr bwMode="auto">
              <a:xfrm>
                <a:off x="2608" y="2704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82" name="Line 43"/>
              <p:cNvSpPr>
                <a:spLocks noChangeShapeType="1"/>
              </p:cNvSpPr>
              <p:nvPr/>
            </p:nvSpPr>
            <p:spPr bwMode="auto">
              <a:xfrm>
                <a:off x="2608" y="2478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83" name="Line 44"/>
              <p:cNvSpPr>
                <a:spLocks noChangeShapeType="1"/>
              </p:cNvSpPr>
              <p:nvPr/>
            </p:nvSpPr>
            <p:spPr bwMode="auto">
              <a:xfrm>
                <a:off x="2608" y="223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84" name="Line 45"/>
              <p:cNvSpPr>
                <a:spLocks noChangeShapeType="1"/>
              </p:cNvSpPr>
              <p:nvPr/>
            </p:nvSpPr>
            <p:spPr bwMode="auto">
              <a:xfrm>
                <a:off x="2608" y="2000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85" name="Line 46"/>
              <p:cNvSpPr>
                <a:spLocks noChangeShapeType="1"/>
              </p:cNvSpPr>
              <p:nvPr/>
            </p:nvSpPr>
            <p:spPr bwMode="auto">
              <a:xfrm>
                <a:off x="2608" y="1765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2786" name="Line 47"/>
              <p:cNvSpPr>
                <a:spLocks noChangeShapeType="1"/>
              </p:cNvSpPr>
              <p:nvPr/>
            </p:nvSpPr>
            <p:spPr bwMode="auto">
              <a:xfrm>
                <a:off x="2608" y="1541"/>
                <a:ext cx="272" cy="0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34864" name="Text Box 48"/>
          <p:cNvSpPr txBox="1">
            <a:spLocks noChangeArrowheads="1"/>
          </p:cNvSpPr>
          <p:nvPr/>
        </p:nvSpPr>
        <p:spPr bwMode="auto">
          <a:xfrm>
            <a:off x="973138" y="1724025"/>
            <a:ext cx="2232025" cy="3509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capacity of water?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34865" name="Text Box 49"/>
          <p:cNvSpPr txBox="1">
            <a:spLocks noChangeArrowheads="1"/>
          </p:cNvSpPr>
          <p:nvPr/>
        </p:nvSpPr>
        <p:spPr bwMode="auto">
          <a:xfrm>
            <a:off x="6445250" y="3278188"/>
            <a:ext cx="24479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Answer – 450ml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486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3486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0" fill="hold"/>
                                        <p:tgtEl>
                                          <p:spTgt spid="3486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3486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820" grpId="0" animBg="1"/>
      <p:bldP spid="34864" grpId="0"/>
      <p:bldP spid="34865" grpId="0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(2)</a:t>
            </a:r>
          </a:p>
        </p:txBody>
      </p:sp>
      <p:sp>
        <p:nvSpPr>
          <p:cNvPr id="35844" name="Rectangle 4"/>
          <p:cNvSpPr>
            <a:spLocks noChangeArrowheads="1"/>
          </p:cNvSpPr>
          <p:nvPr/>
        </p:nvSpPr>
        <p:spPr bwMode="auto">
          <a:xfrm>
            <a:off x="3570288" y="3141663"/>
            <a:ext cx="2516187" cy="2747962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570288" y="1762125"/>
            <a:ext cx="2514600" cy="4114800"/>
            <a:chOff x="2112" y="1110"/>
            <a:chExt cx="1584" cy="2592"/>
          </a:xfrm>
        </p:grpSpPr>
        <p:grpSp>
          <p:nvGrpSpPr>
            <p:cNvPr id="33799" name="Group 6"/>
            <p:cNvGrpSpPr>
              <a:grpSpLocks/>
            </p:cNvGrpSpPr>
            <p:nvPr/>
          </p:nvGrpSpPr>
          <p:grpSpPr bwMode="auto">
            <a:xfrm>
              <a:off x="2112" y="1110"/>
              <a:ext cx="1584" cy="2592"/>
              <a:chOff x="2112" y="1110"/>
              <a:chExt cx="1584" cy="2592"/>
            </a:xfrm>
          </p:grpSpPr>
          <p:sp>
            <p:nvSpPr>
              <p:cNvPr id="33826" name="Freeform 7"/>
              <p:cNvSpPr>
                <a:spLocks/>
              </p:cNvSpPr>
              <p:nvPr/>
            </p:nvSpPr>
            <p:spPr bwMode="auto">
              <a:xfrm>
                <a:off x="2112" y="1254"/>
                <a:ext cx="1584" cy="2448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3827" name="Text Box 8"/>
              <p:cNvSpPr txBox="1">
                <a:spLocks noChangeArrowheads="1"/>
              </p:cNvSpPr>
              <p:nvPr/>
            </p:nvSpPr>
            <p:spPr bwMode="auto">
              <a:xfrm>
                <a:off x="2328" y="1110"/>
                <a:ext cx="288" cy="28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ml</a:t>
                </a:r>
                <a:endParaRPr lang="en-GB"/>
              </a:p>
            </p:txBody>
          </p:sp>
          <p:grpSp>
            <p:nvGrpSpPr>
              <p:cNvPr id="33828" name="Group 9"/>
              <p:cNvGrpSpPr>
                <a:grpSpLocks/>
              </p:cNvGrpSpPr>
              <p:nvPr/>
            </p:nvGrpSpPr>
            <p:grpSpPr bwMode="auto">
              <a:xfrm>
                <a:off x="2723" y="2795"/>
                <a:ext cx="367" cy="907"/>
                <a:chOff x="2584" y="2795"/>
                <a:chExt cx="367" cy="907"/>
              </a:xfrm>
            </p:grpSpPr>
            <p:grpSp>
              <p:nvGrpSpPr>
                <p:cNvPr id="33846" name="Group 10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33848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3849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3850" name="Line 13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33847" name="Line 14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3829" name="Group 15"/>
              <p:cNvGrpSpPr>
                <a:grpSpLocks/>
              </p:cNvGrpSpPr>
              <p:nvPr/>
            </p:nvGrpSpPr>
            <p:grpSpPr bwMode="auto">
              <a:xfrm>
                <a:off x="2723" y="1885"/>
                <a:ext cx="367" cy="907"/>
                <a:chOff x="2584" y="2795"/>
                <a:chExt cx="367" cy="907"/>
              </a:xfrm>
            </p:grpSpPr>
            <p:grpSp>
              <p:nvGrpSpPr>
                <p:cNvPr id="33841" name="Group 16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33843" name="Line 17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3844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3845" name="Line 19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33842" name="Line 20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3830" name="Group 21"/>
              <p:cNvGrpSpPr>
                <a:grpSpLocks/>
              </p:cNvGrpSpPr>
              <p:nvPr/>
            </p:nvGrpSpPr>
            <p:grpSpPr bwMode="auto">
              <a:xfrm>
                <a:off x="2723" y="1429"/>
                <a:ext cx="367" cy="907"/>
                <a:chOff x="2584" y="2795"/>
                <a:chExt cx="367" cy="907"/>
              </a:xfrm>
            </p:grpSpPr>
            <p:grpSp>
              <p:nvGrpSpPr>
                <p:cNvPr id="33836" name="Group 22"/>
                <p:cNvGrpSpPr>
                  <a:grpSpLocks/>
                </p:cNvGrpSpPr>
                <p:nvPr/>
              </p:nvGrpSpPr>
              <p:grpSpPr bwMode="auto">
                <a:xfrm>
                  <a:off x="2585" y="2795"/>
                  <a:ext cx="366" cy="907"/>
                  <a:chOff x="1530" y="3240"/>
                  <a:chExt cx="915" cy="900"/>
                </a:xfrm>
              </p:grpSpPr>
              <p:sp>
                <p:nvSpPr>
                  <p:cNvPr id="33838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3839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33840" name="Line 25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sp>
              <p:nvSpPr>
                <p:cNvPr id="33837" name="Line 26"/>
                <p:cNvSpPr>
                  <a:spLocks noChangeShapeType="1"/>
                </p:cNvSpPr>
                <p:nvPr/>
              </p:nvSpPr>
              <p:spPr bwMode="auto">
                <a:xfrm>
                  <a:off x="2584" y="3249"/>
                  <a:ext cx="363" cy="0"/>
                </a:xfrm>
                <a:prstGeom prst="line">
                  <a:avLst/>
                </a:prstGeom>
                <a:noFill/>
                <a:ln w="38100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sp>
            <p:nvSpPr>
              <p:cNvPr id="33831" name="Text Box 27"/>
              <p:cNvSpPr txBox="1">
                <a:spLocks noChangeArrowheads="1"/>
              </p:cNvSpPr>
              <p:nvPr/>
            </p:nvSpPr>
            <p:spPr bwMode="auto">
              <a:xfrm>
                <a:off x="2344" y="3113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300</a:t>
                </a:r>
              </a:p>
            </p:txBody>
          </p:sp>
          <p:sp>
            <p:nvSpPr>
              <p:cNvPr id="33832" name="Text Box 28"/>
              <p:cNvSpPr txBox="1">
                <a:spLocks noChangeArrowheads="1"/>
              </p:cNvSpPr>
              <p:nvPr/>
            </p:nvSpPr>
            <p:spPr bwMode="auto">
              <a:xfrm>
                <a:off x="2355" y="2667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400</a:t>
                </a:r>
              </a:p>
            </p:txBody>
          </p:sp>
          <p:sp>
            <p:nvSpPr>
              <p:cNvPr id="33833" name="Text Box 29"/>
              <p:cNvSpPr txBox="1">
                <a:spLocks noChangeArrowheads="1"/>
              </p:cNvSpPr>
              <p:nvPr/>
            </p:nvSpPr>
            <p:spPr bwMode="auto">
              <a:xfrm>
                <a:off x="2355" y="2219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500</a:t>
                </a:r>
              </a:p>
            </p:txBody>
          </p:sp>
          <p:sp>
            <p:nvSpPr>
              <p:cNvPr id="33834" name="Text Box 30"/>
              <p:cNvSpPr txBox="1">
                <a:spLocks noChangeArrowheads="1"/>
              </p:cNvSpPr>
              <p:nvPr/>
            </p:nvSpPr>
            <p:spPr bwMode="auto">
              <a:xfrm>
                <a:off x="2355" y="1752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600</a:t>
                </a:r>
              </a:p>
            </p:txBody>
          </p:sp>
          <p:sp>
            <p:nvSpPr>
              <p:cNvPr id="33835" name="Text Box 31"/>
              <p:cNvSpPr txBox="1">
                <a:spLocks noChangeArrowheads="1"/>
              </p:cNvSpPr>
              <p:nvPr/>
            </p:nvSpPr>
            <p:spPr bwMode="auto">
              <a:xfrm>
                <a:off x="2341" y="1298"/>
                <a:ext cx="453" cy="23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>
                <a:spAutoFit/>
              </a:bodyPr>
              <a:lstStyle/>
              <a:p>
                <a:pPr>
                  <a:spcBef>
                    <a:spcPct val="50000"/>
                  </a:spcBef>
                </a:pPr>
                <a:r>
                  <a:rPr lang="en-GB"/>
                  <a:t>700</a:t>
                </a:r>
              </a:p>
            </p:txBody>
          </p:sp>
        </p:grpSp>
        <p:grpSp>
          <p:nvGrpSpPr>
            <p:cNvPr id="33800" name="Group 32"/>
            <p:cNvGrpSpPr>
              <a:grpSpLocks/>
            </p:cNvGrpSpPr>
            <p:nvPr/>
          </p:nvGrpSpPr>
          <p:grpSpPr bwMode="auto">
            <a:xfrm>
              <a:off x="2749" y="1512"/>
              <a:ext cx="288" cy="2100"/>
              <a:chOff x="2749" y="1512"/>
              <a:chExt cx="288" cy="2100"/>
            </a:xfrm>
          </p:grpSpPr>
          <p:grpSp>
            <p:nvGrpSpPr>
              <p:cNvPr id="33801" name="Group 33"/>
              <p:cNvGrpSpPr>
                <a:grpSpLocks/>
              </p:cNvGrpSpPr>
              <p:nvPr/>
            </p:nvGrpSpPr>
            <p:grpSpPr bwMode="auto">
              <a:xfrm>
                <a:off x="2752" y="3339"/>
                <a:ext cx="280" cy="273"/>
                <a:chOff x="2752" y="3339"/>
                <a:chExt cx="280" cy="273"/>
              </a:xfrm>
            </p:grpSpPr>
            <p:sp>
              <p:nvSpPr>
                <p:cNvPr id="33822" name="Line 34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23" name="Line 35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24" name="Line 36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25" name="Line 37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3802" name="Group 38"/>
              <p:cNvGrpSpPr>
                <a:grpSpLocks/>
              </p:cNvGrpSpPr>
              <p:nvPr/>
            </p:nvGrpSpPr>
            <p:grpSpPr bwMode="auto">
              <a:xfrm>
                <a:off x="2749" y="2891"/>
                <a:ext cx="280" cy="273"/>
                <a:chOff x="2752" y="3339"/>
                <a:chExt cx="280" cy="273"/>
              </a:xfrm>
            </p:grpSpPr>
            <p:sp>
              <p:nvSpPr>
                <p:cNvPr id="33818" name="Line 39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19" name="Line 40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20" name="Line 41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21" name="Line 42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3803" name="Group 43"/>
              <p:cNvGrpSpPr>
                <a:grpSpLocks/>
              </p:cNvGrpSpPr>
              <p:nvPr/>
            </p:nvGrpSpPr>
            <p:grpSpPr bwMode="auto">
              <a:xfrm>
                <a:off x="2749" y="2430"/>
                <a:ext cx="280" cy="273"/>
                <a:chOff x="2752" y="3339"/>
                <a:chExt cx="280" cy="273"/>
              </a:xfrm>
            </p:grpSpPr>
            <p:sp>
              <p:nvSpPr>
                <p:cNvPr id="33814" name="Line 44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15" name="Line 45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16" name="Line 46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17" name="Line 47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3804" name="Group 48"/>
              <p:cNvGrpSpPr>
                <a:grpSpLocks/>
              </p:cNvGrpSpPr>
              <p:nvPr/>
            </p:nvGrpSpPr>
            <p:grpSpPr bwMode="auto">
              <a:xfrm>
                <a:off x="2757" y="1973"/>
                <a:ext cx="280" cy="273"/>
                <a:chOff x="2752" y="3339"/>
                <a:chExt cx="280" cy="273"/>
              </a:xfrm>
            </p:grpSpPr>
            <p:sp>
              <p:nvSpPr>
                <p:cNvPr id="33810" name="Line 49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11" name="Line 50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12" name="Line 51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13" name="Line 52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3805" name="Group 53"/>
              <p:cNvGrpSpPr>
                <a:grpSpLocks/>
              </p:cNvGrpSpPr>
              <p:nvPr/>
            </p:nvGrpSpPr>
            <p:grpSpPr bwMode="auto">
              <a:xfrm>
                <a:off x="2757" y="1512"/>
                <a:ext cx="280" cy="273"/>
                <a:chOff x="2752" y="3339"/>
                <a:chExt cx="280" cy="273"/>
              </a:xfrm>
            </p:grpSpPr>
            <p:sp>
              <p:nvSpPr>
                <p:cNvPr id="33806" name="Line 54"/>
                <p:cNvSpPr>
                  <a:spLocks noChangeShapeType="1"/>
                </p:cNvSpPr>
                <p:nvPr/>
              </p:nvSpPr>
              <p:spPr bwMode="auto">
                <a:xfrm>
                  <a:off x="2760" y="3612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07" name="Line 55"/>
                <p:cNvSpPr>
                  <a:spLocks noChangeShapeType="1"/>
                </p:cNvSpPr>
                <p:nvPr/>
              </p:nvSpPr>
              <p:spPr bwMode="auto">
                <a:xfrm>
                  <a:off x="2757" y="3526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08" name="Line 56"/>
                <p:cNvSpPr>
                  <a:spLocks noChangeShapeType="1"/>
                </p:cNvSpPr>
                <p:nvPr/>
              </p:nvSpPr>
              <p:spPr bwMode="auto">
                <a:xfrm>
                  <a:off x="2757" y="3435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3809" name="Line 57"/>
                <p:cNvSpPr>
                  <a:spLocks noChangeShapeType="1"/>
                </p:cNvSpPr>
                <p:nvPr/>
              </p:nvSpPr>
              <p:spPr bwMode="auto">
                <a:xfrm>
                  <a:off x="2752" y="3339"/>
                  <a:ext cx="272" cy="0"/>
                </a:xfrm>
                <a:prstGeom prst="line">
                  <a:avLst/>
                </a:prstGeom>
                <a:noFill/>
                <a:ln w="381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35898" name="Text Box 58"/>
          <p:cNvSpPr txBox="1">
            <a:spLocks noChangeArrowheads="1"/>
          </p:cNvSpPr>
          <p:nvPr/>
        </p:nvSpPr>
        <p:spPr bwMode="auto">
          <a:xfrm>
            <a:off x="973138" y="1863725"/>
            <a:ext cx="2232025" cy="3509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800"/>
              <a:t>What is the capacity of water?</a:t>
            </a:r>
          </a:p>
          <a:p>
            <a:pPr>
              <a:spcBef>
                <a:spcPct val="50000"/>
              </a:spcBef>
            </a:pPr>
            <a:endParaRPr lang="en-GB" sz="2800"/>
          </a:p>
          <a:p>
            <a:pPr>
              <a:spcBef>
                <a:spcPct val="50000"/>
              </a:spcBef>
            </a:pPr>
            <a:r>
              <a:rPr lang="en-GB" sz="2800"/>
              <a:t>Write your answer with a partner.</a:t>
            </a:r>
          </a:p>
        </p:txBody>
      </p:sp>
      <p:sp>
        <p:nvSpPr>
          <p:cNvPr id="35899" name="Text Box 59"/>
          <p:cNvSpPr txBox="1">
            <a:spLocks noChangeArrowheads="1"/>
          </p:cNvSpPr>
          <p:nvPr/>
        </p:nvSpPr>
        <p:spPr bwMode="auto">
          <a:xfrm>
            <a:off x="6445250" y="3417888"/>
            <a:ext cx="24479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2400">
                <a:solidFill>
                  <a:srgbClr val="FF0000"/>
                </a:solidFill>
              </a:rPr>
              <a:t>Answer – 580ml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589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3589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0" fill="hold"/>
                                        <p:tgtEl>
                                          <p:spTgt spid="358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358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844" grpId="0" animBg="1"/>
      <p:bldP spid="35898" grpId="0"/>
      <p:bldP spid="3589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sp>
        <p:nvSpPr>
          <p:cNvPr id="6148" name="Rectangle 4"/>
          <p:cNvSpPr>
            <a:spLocks noChangeArrowheads="1"/>
          </p:cNvSpPr>
          <p:nvPr/>
        </p:nvSpPr>
        <p:spPr bwMode="auto">
          <a:xfrm>
            <a:off x="3144838" y="4076700"/>
            <a:ext cx="2482850" cy="1795463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132138" y="1762125"/>
            <a:ext cx="2514600" cy="4114800"/>
            <a:chOff x="3960" y="180"/>
            <a:chExt cx="3960" cy="6480"/>
          </a:xfrm>
        </p:grpSpPr>
        <p:grpSp>
          <p:nvGrpSpPr>
            <p:cNvPr id="5130" name="Group 6"/>
            <p:cNvGrpSpPr>
              <a:grpSpLocks/>
            </p:cNvGrpSpPr>
            <p:nvPr/>
          </p:nvGrpSpPr>
          <p:grpSpPr bwMode="auto">
            <a:xfrm>
              <a:off x="3960" y="540"/>
              <a:ext cx="3960" cy="6120"/>
              <a:chOff x="3960" y="540"/>
              <a:chExt cx="3960" cy="6120"/>
            </a:xfrm>
          </p:grpSpPr>
          <p:sp>
            <p:nvSpPr>
              <p:cNvPr id="5143" name="Freeform 7"/>
              <p:cNvSpPr>
                <a:spLocks/>
              </p:cNvSpPr>
              <p:nvPr/>
            </p:nvSpPr>
            <p:spPr bwMode="auto">
              <a:xfrm>
                <a:off x="3960" y="540"/>
                <a:ext cx="3960" cy="6120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5144" name="Group 8"/>
              <p:cNvGrpSpPr>
                <a:grpSpLocks/>
              </p:cNvGrpSpPr>
              <p:nvPr/>
            </p:nvGrpSpPr>
            <p:grpSpPr bwMode="auto">
              <a:xfrm>
                <a:off x="5490" y="960"/>
                <a:ext cx="915" cy="5700"/>
                <a:chOff x="5490" y="960"/>
                <a:chExt cx="915" cy="5700"/>
              </a:xfrm>
            </p:grpSpPr>
            <p:grpSp>
              <p:nvGrpSpPr>
                <p:cNvPr id="5145" name="Group 9"/>
                <p:cNvGrpSpPr>
                  <a:grpSpLocks/>
                </p:cNvGrpSpPr>
                <p:nvPr/>
              </p:nvGrpSpPr>
              <p:grpSpPr bwMode="auto">
                <a:xfrm>
                  <a:off x="5490" y="6093"/>
                  <a:ext cx="915" cy="567"/>
                  <a:chOff x="1530" y="3240"/>
                  <a:chExt cx="915" cy="900"/>
                </a:xfrm>
              </p:grpSpPr>
              <p:sp>
                <p:nvSpPr>
                  <p:cNvPr id="5182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83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84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146" name="Group 13"/>
                <p:cNvGrpSpPr>
                  <a:grpSpLocks/>
                </p:cNvGrpSpPr>
                <p:nvPr/>
              </p:nvGrpSpPr>
              <p:grpSpPr bwMode="auto">
                <a:xfrm>
                  <a:off x="5490" y="5535"/>
                  <a:ext cx="915" cy="567"/>
                  <a:chOff x="1530" y="3240"/>
                  <a:chExt cx="915" cy="900"/>
                </a:xfrm>
              </p:grpSpPr>
              <p:sp>
                <p:nvSpPr>
                  <p:cNvPr id="5179" name="Line 1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80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81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147" name="Group 17"/>
                <p:cNvGrpSpPr>
                  <a:grpSpLocks/>
                </p:cNvGrpSpPr>
                <p:nvPr/>
              </p:nvGrpSpPr>
              <p:grpSpPr bwMode="auto">
                <a:xfrm>
                  <a:off x="5490" y="4965"/>
                  <a:ext cx="915" cy="567"/>
                  <a:chOff x="1530" y="3240"/>
                  <a:chExt cx="915" cy="900"/>
                </a:xfrm>
              </p:grpSpPr>
              <p:sp>
                <p:nvSpPr>
                  <p:cNvPr id="5176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77" name="Line 1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78" name="Line 2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148" name="Group 21"/>
                <p:cNvGrpSpPr>
                  <a:grpSpLocks/>
                </p:cNvGrpSpPr>
                <p:nvPr/>
              </p:nvGrpSpPr>
              <p:grpSpPr bwMode="auto">
                <a:xfrm>
                  <a:off x="5490" y="4395"/>
                  <a:ext cx="915" cy="567"/>
                  <a:chOff x="1530" y="3240"/>
                  <a:chExt cx="915" cy="900"/>
                </a:xfrm>
              </p:grpSpPr>
              <p:sp>
                <p:nvSpPr>
                  <p:cNvPr id="5173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74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75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149" name="Group 25"/>
                <p:cNvGrpSpPr>
                  <a:grpSpLocks/>
                </p:cNvGrpSpPr>
                <p:nvPr/>
              </p:nvGrpSpPr>
              <p:grpSpPr bwMode="auto">
                <a:xfrm>
                  <a:off x="5490" y="3825"/>
                  <a:ext cx="915" cy="567"/>
                  <a:chOff x="1530" y="3240"/>
                  <a:chExt cx="915" cy="900"/>
                </a:xfrm>
              </p:grpSpPr>
              <p:sp>
                <p:nvSpPr>
                  <p:cNvPr id="5170" name="Line 2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71" name="Line 2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72" name="Line 2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150" name="Group 29"/>
                <p:cNvGrpSpPr>
                  <a:grpSpLocks/>
                </p:cNvGrpSpPr>
                <p:nvPr/>
              </p:nvGrpSpPr>
              <p:grpSpPr bwMode="auto">
                <a:xfrm>
                  <a:off x="5490" y="3255"/>
                  <a:ext cx="915" cy="567"/>
                  <a:chOff x="1530" y="3240"/>
                  <a:chExt cx="915" cy="900"/>
                </a:xfrm>
              </p:grpSpPr>
              <p:sp>
                <p:nvSpPr>
                  <p:cNvPr id="5167" name="Line 3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68" name="Line 3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69" name="Line 3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151" name="Group 33"/>
                <p:cNvGrpSpPr>
                  <a:grpSpLocks/>
                </p:cNvGrpSpPr>
                <p:nvPr/>
              </p:nvGrpSpPr>
              <p:grpSpPr bwMode="auto">
                <a:xfrm>
                  <a:off x="5490" y="2685"/>
                  <a:ext cx="915" cy="567"/>
                  <a:chOff x="1530" y="3240"/>
                  <a:chExt cx="915" cy="900"/>
                </a:xfrm>
              </p:grpSpPr>
              <p:sp>
                <p:nvSpPr>
                  <p:cNvPr id="5164" name="Line 3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65" name="Line 3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66" name="Line 3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152" name="Group 37"/>
                <p:cNvGrpSpPr>
                  <a:grpSpLocks/>
                </p:cNvGrpSpPr>
                <p:nvPr/>
              </p:nvGrpSpPr>
              <p:grpSpPr bwMode="auto">
                <a:xfrm>
                  <a:off x="5490" y="2115"/>
                  <a:ext cx="915" cy="567"/>
                  <a:chOff x="1530" y="3240"/>
                  <a:chExt cx="915" cy="900"/>
                </a:xfrm>
              </p:grpSpPr>
              <p:sp>
                <p:nvSpPr>
                  <p:cNvPr id="5161" name="Line 3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62" name="Line 3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63" name="Line 4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153" name="Group 41"/>
                <p:cNvGrpSpPr>
                  <a:grpSpLocks/>
                </p:cNvGrpSpPr>
                <p:nvPr/>
              </p:nvGrpSpPr>
              <p:grpSpPr bwMode="auto">
                <a:xfrm>
                  <a:off x="5490" y="1530"/>
                  <a:ext cx="915" cy="567"/>
                  <a:chOff x="1530" y="3240"/>
                  <a:chExt cx="915" cy="900"/>
                </a:xfrm>
              </p:grpSpPr>
              <p:sp>
                <p:nvSpPr>
                  <p:cNvPr id="5158" name="Line 4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59" name="Line 4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60" name="Line 4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5154" name="Group 45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67"/>
                  <a:chOff x="1530" y="3240"/>
                  <a:chExt cx="915" cy="900"/>
                </a:xfrm>
              </p:grpSpPr>
              <p:sp>
                <p:nvSpPr>
                  <p:cNvPr id="5155" name="Line 4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56" name="Line 4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5157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grpSp>
          <p:nvGrpSpPr>
            <p:cNvPr id="5131" name="Group 49"/>
            <p:cNvGrpSpPr>
              <a:grpSpLocks/>
            </p:cNvGrpSpPr>
            <p:nvPr/>
          </p:nvGrpSpPr>
          <p:grpSpPr bwMode="auto">
            <a:xfrm>
              <a:off x="4680" y="720"/>
              <a:ext cx="900" cy="5850"/>
              <a:chOff x="4680" y="720"/>
              <a:chExt cx="900" cy="5850"/>
            </a:xfrm>
          </p:grpSpPr>
          <p:sp>
            <p:nvSpPr>
              <p:cNvPr id="5133" name="Text Box 50"/>
              <p:cNvSpPr txBox="1">
                <a:spLocks noChangeArrowheads="1"/>
              </p:cNvSpPr>
              <p:nvPr/>
            </p:nvSpPr>
            <p:spPr bwMode="auto">
              <a:xfrm>
                <a:off x="4680" y="585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</a:t>
                </a:r>
                <a:endParaRPr lang="en-GB"/>
              </a:p>
            </p:txBody>
          </p:sp>
          <p:sp>
            <p:nvSpPr>
              <p:cNvPr id="5134" name="Text Box 51"/>
              <p:cNvSpPr txBox="1">
                <a:spLocks noChangeArrowheads="1"/>
              </p:cNvSpPr>
              <p:nvPr/>
            </p:nvSpPr>
            <p:spPr bwMode="auto">
              <a:xfrm>
                <a:off x="4680" y="531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200</a:t>
                </a:r>
                <a:endParaRPr lang="en-GB"/>
              </a:p>
            </p:txBody>
          </p:sp>
          <p:sp>
            <p:nvSpPr>
              <p:cNvPr id="5135" name="Text Box 52"/>
              <p:cNvSpPr txBox="1">
                <a:spLocks noChangeArrowheads="1"/>
              </p:cNvSpPr>
              <p:nvPr/>
            </p:nvSpPr>
            <p:spPr bwMode="auto">
              <a:xfrm>
                <a:off x="4680" y="472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300</a:t>
                </a:r>
                <a:endParaRPr lang="en-GB"/>
              </a:p>
            </p:txBody>
          </p:sp>
          <p:sp>
            <p:nvSpPr>
              <p:cNvPr id="5136" name="Text Box 53"/>
              <p:cNvSpPr txBox="1">
                <a:spLocks noChangeArrowheads="1"/>
              </p:cNvSpPr>
              <p:nvPr/>
            </p:nvSpPr>
            <p:spPr bwMode="auto">
              <a:xfrm>
                <a:off x="4680" y="415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400</a:t>
                </a:r>
                <a:endParaRPr lang="en-GB"/>
              </a:p>
            </p:txBody>
          </p:sp>
          <p:sp>
            <p:nvSpPr>
              <p:cNvPr id="5137" name="Text Box 54"/>
              <p:cNvSpPr txBox="1">
                <a:spLocks noChangeArrowheads="1"/>
              </p:cNvSpPr>
              <p:nvPr/>
            </p:nvSpPr>
            <p:spPr bwMode="auto">
              <a:xfrm>
                <a:off x="4680" y="360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500</a:t>
                </a:r>
                <a:endParaRPr lang="en-GB"/>
              </a:p>
            </p:txBody>
          </p:sp>
          <p:sp>
            <p:nvSpPr>
              <p:cNvPr id="5138" name="Text Box 55"/>
              <p:cNvSpPr txBox="1">
                <a:spLocks noChangeArrowheads="1"/>
              </p:cNvSpPr>
              <p:nvPr/>
            </p:nvSpPr>
            <p:spPr bwMode="auto">
              <a:xfrm>
                <a:off x="4680" y="306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600</a:t>
                </a:r>
                <a:endParaRPr lang="en-GB"/>
              </a:p>
            </p:txBody>
          </p:sp>
          <p:sp>
            <p:nvSpPr>
              <p:cNvPr id="5139" name="Text Box 56"/>
              <p:cNvSpPr txBox="1">
                <a:spLocks noChangeArrowheads="1"/>
              </p:cNvSpPr>
              <p:nvPr/>
            </p:nvSpPr>
            <p:spPr bwMode="auto">
              <a:xfrm>
                <a:off x="4680" y="24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700</a:t>
                </a:r>
                <a:endParaRPr lang="en-GB"/>
              </a:p>
            </p:txBody>
          </p:sp>
          <p:sp>
            <p:nvSpPr>
              <p:cNvPr id="5140" name="Text Box 57"/>
              <p:cNvSpPr txBox="1">
                <a:spLocks noChangeArrowheads="1"/>
              </p:cNvSpPr>
              <p:nvPr/>
            </p:nvSpPr>
            <p:spPr bwMode="auto">
              <a:xfrm>
                <a:off x="4680" y="18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800</a:t>
                </a:r>
                <a:endParaRPr lang="en-GB"/>
              </a:p>
            </p:txBody>
          </p:sp>
          <p:sp>
            <p:nvSpPr>
              <p:cNvPr id="5141" name="Text Box 58"/>
              <p:cNvSpPr txBox="1">
                <a:spLocks noChangeArrowheads="1"/>
              </p:cNvSpPr>
              <p:nvPr/>
            </p:nvSpPr>
            <p:spPr bwMode="auto">
              <a:xfrm>
                <a:off x="4680" y="127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900</a:t>
                </a:r>
                <a:endParaRPr lang="en-GB"/>
              </a:p>
            </p:txBody>
          </p:sp>
          <p:sp>
            <p:nvSpPr>
              <p:cNvPr id="5142" name="Text Box 59"/>
              <p:cNvSpPr txBox="1">
                <a:spLocks noChangeArrowheads="1"/>
              </p:cNvSpPr>
              <p:nvPr/>
            </p:nvSpPr>
            <p:spPr bwMode="auto">
              <a:xfrm>
                <a:off x="4680" y="72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1000</a:t>
                </a:r>
                <a:endParaRPr lang="en-GB"/>
              </a:p>
            </p:txBody>
          </p:sp>
        </p:grpSp>
        <p:sp>
          <p:nvSpPr>
            <p:cNvPr id="5132" name="Text Box 60"/>
            <p:cNvSpPr txBox="1">
              <a:spLocks noChangeArrowheads="1"/>
            </p:cNvSpPr>
            <p:nvPr/>
          </p:nvSpPr>
          <p:spPr bwMode="auto">
            <a:xfrm>
              <a:off x="4500" y="180"/>
              <a:ext cx="720" cy="7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r>
                <a:rPr lang="en-GB" sz="1200">
                  <a:latin typeface="Times New Roman" pitchFamily="18" charset="0"/>
                </a:rPr>
                <a:t>ml</a:t>
              </a:r>
              <a:endParaRPr lang="en-GB"/>
            </a:p>
          </p:txBody>
        </p:sp>
      </p:grpSp>
      <p:grpSp>
        <p:nvGrpSpPr>
          <p:cNvPr id="16" name="Group 62"/>
          <p:cNvGrpSpPr>
            <a:grpSpLocks/>
          </p:cNvGrpSpPr>
          <p:nvPr/>
        </p:nvGrpSpPr>
        <p:grpSpPr bwMode="auto">
          <a:xfrm>
            <a:off x="6372225" y="2492375"/>
            <a:ext cx="1800225" cy="1465263"/>
            <a:chOff x="4150" y="1525"/>
            <a:chExt cx="1134" cy="923"/>
          </a:xfrm>
        </p:grpSpPr>
        <p:sp>
          <p:nvSpPr>
            <p:cNvPr id="5127" name="Text Box 63"/>
            <p:cNvSpPr txBox="1">
              <a:spLocks noChangeArrowheads="1"/>
            </p:cNvSpPr>
            <p:nvPr/>
          </p:nvSpPr>
          <p:spPr bwMode="auto">
            <a:xfrm>
              <a:off x="4150" y="1525"/>
              <a:ext cx="499" cy="9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GB" sz="3600"/>
                <a:t>1</a:t>
              </a:r>
            </a:p>
            <a:p>
              <a:pPr algn="ctr">
                <a:spcBef>
                  <a:spcPct val="50000"/>
                </a:spcBef>
              </a:pPr>
              <a:r>
                <a:rPr lang="en-GB" sz="3600"/>
                <a:t>2</a:t>
              </a:r>
            </a:p>
          </p:txBody>
        </p:sp>
        <p:sp>
          <p:nvSpPr>
            <p:cNvPr id="5128" name="Line 64"/>
            <p:cNvSpPr>
              <a:spLocks noChangeShapeType="1"/>
            </p:cNvSpPr>
            <p:nvPr/>
          </p:nvSpPr>
          <p:spPr bwMode="auto">
            <a:xfrm>
              <a:off x="4150" y="1979"/>
              <a:ext cx="544" cy="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129" name="Text Box 65"/>
            <p:cNvSpPr txBox="1">
              <a:spLocks noChangeArrowheads="1"/>
            </p:cNvSpPr>
            <p:nvPr/>
          </p:nvSpPr>
          <p:spPr bwMode="auto">
            <a:xfrm>
              <a:off x="4740" y="1706"/>
              <a:ext cx="544" cy="63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 sz="6000"/>
                <a:t>l</a:t>
              </a:r>
            </a:p>
          </p:txBody>
        </p:sp>
      </p:grpSp>
      <p:sp>
        <p:nvSpPr>
          <p:cNvPr id="6210" name="Text Box 66"/>
          <p:cNvSpPr txBox="1">
            <a:spLocks noChangeArrowheads="1"/>
          </p:cNvSpPr>
          <p:nvPr/>
        </p:nvSpPr>
        <p:spPr bwMode="auto">
          <a:xfrm>
            <a:off x="7272338" y="3716338"/>
            <a:ext cx="1655762" cy="1098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6600">
                <a:solidFill>
                  <a:srgbClr val="FF0000"/>
                </a:solidFill>
                <a:sym typeface="Wingdings" pitchFamily="2" charset="2"/>
              </a:rPr>
              <a:t>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62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621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62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62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8" grpId="0" animBg="1"/>
      <p:bldP spid="6210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3109913" y="5516563"/>
            <a:ext cx="2482850" cy="3556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097213" y="1762125"/>
            <a:ext cx="2514600" cy="4114800"/>
            <a:chOff x="3960" y="180"/>
            <a:chExt cx="3960" cy="6480"/>
          </a:xfrm>
        </p:grpSpPr>
        <p:grpSp>
          <p:nvGrpSpPr>
            <p:cNvPr id="6154" name="Group 6"/>
            <p:cNvGrpSpPr>
              <a:grpSpLocks/>
            </p:cNvGrpSpPr>
            <p:nvPr/>
          </p:nvGrpSpPr>
          <p:grpSpPr bwMode="auto">
            <a:xfrm>
              <a:off x="3960" y="540"/>
              <a:ext cx="3960" cy="6120"/>
              <a:chOff x="3960" y="540"/>
              <a:chExt cx="3960" cy="6120"/>
            </a:xfrm>
          </p:grpSpPr>
          <p:sp>
            <p:nvSpPr>
              <p:cNvPr id="6167" name="Freeform 7"/>
              <p:cNvSpPr>
                <a:spLocks/>
              </p:cNvSpPr>
              <p:nvPr/>
            </p:nvSpPr>
            <p:spPr bwMode="auto">
              <a:xfrm>
                <a:off x="3960" y="540"/>
                <a:ext cx="3960" cy="6120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6168" name="Group 8"/>
              <p:cNvGrpSpPr>
                <a:grpSpLocks/>
              </p:cNvGrpSpPr>
              <p:nvPr/>
            </p:nvGrpSpPr>
            <p:grpSpPr bwMode="auto">
              <a:xfrm>
                <a:off x="5490" y="960"/>
                <a:ext cx="915" cy="5700"/>
                <a:chOff x="5490" y="960"/>
                <a:chExt cx="915" cy="5700"/>
              </a:xfrm>
            </p:grpSpPr>
            <p:grpSp>
              <p:nvGrpSpPr>
                <p:cNvPr id="6169" name="Group 9"/>
                <p:cNvGrpSpPr>
                  <a:grpSpLocks/>
                </p:cNvGrpSpPr>
                <p:nvPr/>
              </p:nvGrpSpPr>
              <p:grpSpPr bwMode="auto">
                <a:xfrm>
                  <a:off x="5490" y="6093"/>
                  <a:ext cx="915" cy="567"/>
                  <a:chOff x="1530" y="3240"/>
                  <a:chExt cx="915" cy="900"/>
                </a:xfrm>
              </p:grpSpPr>
              <p:sp>
                <p:nvSpPr>
                  <p:cNvPr id="6206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207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208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6170" name="Group 13"/>
                <p:cNvGrpSpPr>
                  <a:grpSpLocks/>
                </p:cNvGrpSpPr>
                <p:nvPr/>
              </p:nvGrpSpPr>
              <p:grpSpPr bwMode="auto">
                <a:xfrm>
                  <a:off x="5490" y="5535"/>
                  <a:ext cx="915" cy="567"/>
                  <a:chOff x="1530" y="3240"/>
                  <a:chExt cx="915" cy="900"/>
                </a:xfrm>
              </p:grpSpPr>
              <p:sp>
                <p:nvSpPr>
                  <p:cNvPr id="6203" name="Line 1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204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205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6171" name="Group 17"/>
                <p:cNvGrpSpPr>
                  <a:grpSpLocks/>
                </p:cNvGrpSpPr>
                <p:nvPr/>
              </p:nvGrpSpPr>
              <p:grpSpPr bwMode="auto">
                <a:xfrm>
                  <a:off x="5490" y="4965"/>
                  <a:ext cx="915" cy="567"/>
                  <a:chOff x="1530" y="3240"/>
                  <a:chExt cx="915" cy="900"/>
                </a:xfrm>
              </p:grpSpPr>
              <p:sp>
                <p:nvSpPr>
                  <p:cNvPr id="6200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201" name="Line 1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202" name="Line 2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6172" name="Group 21"/>
                <p:cNvGrpSpPr>
                  <a:grpSpLocks/>
                </p:cNvGrpSpPr>
                <p:nvPr/>
              </p:nvGrpSpPr>
              <p:grpSpPr bwMode="auto">
                <a:xfrm>
                  <a:off x="5490" y="4395"/>
                  <a:ext cx="915" cy="567"/>
                  <a:chOff x="1530" y="3240"/>
                  <a:chExt cx="915" cy="900"/>
                </a:xfrm>
              </p:grpSpPr>
              <p:sp>
                <p:nvSpPr>
                  <p:cNvPr id="6197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98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99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6173" name="Group 25"/>
                <p:cNvGrpSpPr>
                  <a:grpSpLocks/>
                </p:cNvGrpSpPr>
                <p:nvPr/>
              </p:nvGrpSpPr>
              <p:grpSpPr bwMode="auto">
                <a:xfrm>
                  <a:off x="5490" y="3825"/>
                  <a:ext cx="915" cy="567"/>
                  <a:chOff x="1530" y="3240"/>
                  <a:chExt cx="915" cy="900"/>
                </a:xfrm>
              </p:grpSpPr>
              <p:sp>
                <p:nvSpPr>
                  <p:cNvPr id="6194" name="Line 2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95" name="Line 2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96" name="Line 2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6174" name="Group 29"/>
                <p:cNvGrpSpPr>
                  <a:grpSpLocks/>
                </p:cNvGrpSpPr>
                <p:nvPr/>
              </p:nvGrpSpPr>
              <p:grpSpPr bwMode="auto">
                <a:xfrm>
                  <a:off x="5490" y="3255"/>
                  <a:ext cx="915" cy="567"/>
                  <a:chOff x="1530" y="3240"/>
                  <a:chExt cx="915" cy="900"/>
                </a:xfrm>
              </p:grpSpPr>
              <p:sp>
                <p:nvSpPr>
                  <p:cNvPr id="6191" name="Line 3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92" name="Line 3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93" name="Line 3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6175" name="Group 33"/>
                <p:cNvGrpSpPr>
                  <a:grpSpLocks/>
                </p:cNvGrpSpPr>
                <p:nvPr/>
              </p:nvGrpSpPr>
              <p:grpSpPr bwMode="auto">
                <a:xfrm>
                  <a:off x="5490" y="2685"/>
                  <a:ext cx="915" cy="567"/>
                  <a:chOff x="1530" y="3240"/>
                  <a:chExt cx="915" cy="900"/>
                </a:xfrm>
              </p:grpSpPr>
              <p:sp>
                <p:nvSpPr>
                  <p:cNvPr id="6188" name="Line 3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89" name="Line 3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90" name="Line 3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6176" name="Group 37"/>
                <p:cNvGrpSpPr>
                  <a:grpSpLocks/>
                </p:cNvGrpSpPr>
                <p:nvPr/>
              </p:nvGrpSpPr>
              <p:grpSpPr bwMode="auto">
                <a:xfrm>
                  <a:off x="5490" y="2115"/>
                  <a:ext cx="915" cy="567"/>
                  <a:chOff x="1530" y="3240"/>
                  <a:chExt cx="915" cy="900"/>
                </a:xfrm>
              </p:grpSpPr>
              <p:sp>
                <p:nvSpPr>
                  <p:cNvPr id="6185" name="Line 3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86" name="Line 3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87" name="Line 4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6177" name="Group 41"/>
                <p:cNvGrpSpPr>
                  <a:grpSpLocks/>
                </p:cNvGrpSpPr>
                <p:nvPr/>
              </p:nvGrpSpPr>
              <p:grpSpPr bwMode="auto">
                <a:xfrm>
                  <a:off x="5490" y="1530"/>
                  <a:ext cx="915" cy="567"/>
                  <a:chOff x="1530" y="3240"/>
                  <a:chExt cx="915" cy="900"/>
                </a:xfrm>
              </p:grpSpPr>
              <p:sp>
                <p:nvSpPr>
                  <p:cNvPr id="6182" name="Line 4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83" name="Line 4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84" name="Line 4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6178" name="Group 45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67"/>
                  <a:chOff x="1530" y="3240"/>
                  <a:chExt cx="915" cy="900"/>
                </a:xfrm>
              </p:grpSpPr>
              <p:sp>
                <p:nvSpPr>
                  <p:cNvPr id="6179" name="Line 4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80" name="Line 4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6181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grpSp>
          <p:nvGrpSpPr>
            <p:cNvPr id="6155" name="Group 49"/>
            <p:cNvGrpSpPr>
              <a:grpSpLocks/>
            </p:cNvGrpSpPr>
            <p:nvPr/>
          </p:nvGrpSpPr>
          <p:grpSpPr bwMode="auto">
            <a:xfrm>
              <a:off x="4680" y="720"/>
              <a:ext cx="900" cy="5850"/>
              <a:chOff x="4680" y="720"/>
              <a:chExt cx="900" cy="5850"/>
            </a:xfrm>
          </p:grpSpPr>
          <p:sp>
            <p:nvSpPr>
              <p:cNvPr id="6157" name="Text Box 50"/>
              <p:cNvSpPr txBox="1">
                <a:spLocks noChangeArrowheads="1"/>
              </p:cNvSpPr>
              <p:nvPr/>
            </p:nvSpPr>
            <p:spPr bwMode="auto">
              <a:xfrm>
                <a:off x="4680" y="585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</a:t>
                </a:r>
                <a:endParaRPr lang="en-GB"/>
              </a:p>
            </p:txBody>
          </p:sp>
          <p:sp>
            <p:nvSpPr>
              <p:cNvPr id="6158" name="Text Box 51"/>
              <p:cNvSpPr txBox="1">
                <a:spLocks noChangeArrowheads="1"/>
              </p:cNvSpPr>
              <p:nvPr/>
            </p:nvSpPr>
            <p:spPr bwMode="auto">
              <a:xfrm>
                <a:off x="4680" y="531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200</a:t>
                </a:r>
                <a:endParaRPr lang="en-GB"/>
              </a:p>
            </p:txBody>
          </p:sp>
          <p:sp>
            <p:nvSpPr>
              <p:cNvPr id="6159" name="Text Box 52"/>
              <p:cNvSpPr txBox="1">
                <a:spLocks noChangeArrowheads="1"/>
              </p:cNvSpPr>
              <p:nvPr/>
            </p:nvSpPr>
            <p:spPr bwMode="auto">
              <a:xfrm>
                <a:off x="4680" y="472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300</a:t>
                </a:r>
                <a:endParaRPr lang="en-GB"/>
              </a:p>
            </p:txBody>
          </p:sp>
          <p:sp>
            <p:nvSpPr>
              <p:cNvPr id="6160" name="Text Box 53"/>
              <p:cNvSpPr txBox="1">
                <a:spLocks noChangeArrowheads="1"/>
              </p:cNvSpPr>
              <p:nvPr/>
            </p:nvSpPr>
            <p:spPr bwMode="auto">
              <a:xfrm>
                <a:off x="4680" y="415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400</a:t>
                </a:r>
                <a:endParaRPr lang="en-GB"/>
              </a:p>
            </p:txBody>
          </p:sp>
          <p:sp>
            <p:nvSpPr>
              <p:cNvPr id="6161" name="Text Box 54"/>
              <p:cNvSpPr txBox="1">
                <a:spLocks noChangeArrowheads="1"/>
              </p:cNvSpPr>
              <p:nvPr/>
            </p:nvSpPr>
            <p:spPr bwMode="auto">
              <a:xfrm>
                <a:off x="4680" y="360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500</a:t>
                </a:r>
                <a:endParaRPr lang="en-GB"/>
              </a:p>
            </p:txBody>
          </p:sp>
          <p:sp>
            <p:nvSpPr>
              <p:cNvPr id="6162" name="Text Box 55"/>
              <p:cNvSpPr txBox="1">
                <a:spLocks noChangeArrowheads="1"/>
              </p:cNvSpPr>
              <p:nvPr/>
            </p:nvSpPr>
            <p:spPr bwMode="auto">
              <a:xfrm>
                <a:off x="4680" y="306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600</a:t>
                </a:r>
                <a:endParaRPr lang="en-GB"/>
              </a:p>
            </p:txBody>
          </p:sp>
          <p:sp>
            <p:nvSpPr>
              <p:cNvPr id="6163" name="Text Box 56"/>
              <p:cNvSpPr txBox="1">
                <a:spLocks noChangeArrowheads="1"/>
              </p:cNvSpPr>
              <p:nvPr/>
            </p:nvSpPr>
            <p:spPr bwMode="auto">
              <a:xfrm>
                <a:off x="4680" y="24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700</a:t>
                </a:r>
                <a:endParaRPr lang="en-GB"/>
              </a:p>
            </p:txBody>
          </p:sp>
          <p:sp>
            <p:nvSpPr>
              <p:cNvPr id="6164" name="Text Box 57"/>
              <p:cNvSpPr txBox="1">
                <a:spLocks noChangeArrowheads="1"/>
              </p:cNvSpPr>
              <p:nvPr/>
            </p:nvSpPr>
            <p:spPr bwMode="auto">
              <a:xfrm>
                <a:off x="4680" y="18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800</a:t>
                </a:r>
                <a:endParaRPr lang="en-GB"/>
              </a:p>
            </p:txBody>
          </p:sp>
          <p:sp>
            <p:nvSpPr>
              <p:cNvPr id="6165" name="Text Box 58"/>
              <p:cNvSpPr txBox="1">
                <a:spLocks noChangeArrowheads="1"/>
              </p:cNvSpPr>
              <p:nvPr/>
            </p:nvSpPr>
            <p:spPr bwMode="auto">
              <a:xfrm>
                <a:off x="4680" y="127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900</a:t>
                </a:r>
                <a:endParaRPr lang="en-GB"/>
              </a:p>
            </p:txBody>
          </p:sp>
          <p:sp>
            <p:nvSpPr>
              <p:cNvPr id="6166" name="Text Box 59"/>
              <p:cNvSpPr txBox="1">
                <a:spLocks noChangeArrowheads="1"/>
              </p:cNvSpPr>
              <p:nvPr/>
            </p:nvSpPr>
            <p:spPr bwMode="auto">
              <a:xfrm>
                <a:off x="4680" y="72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1000</a:t>
                </a:r>
                <a:endParaRPr lang="en-GB"/>
              </a:p>
            </p:txBody>
          </p:sp>
        </p:grpSp>
        <p:sp>
          <p:nvSpPr>
            <p:cNvPr id="6156" name="Text Box 60"/>
            <p:cNvSpPr txBox="1">
              <a:spLocks noChangeArrowheads="1"/>
            </p:cNvSpPr>
            <p:nvPr/>
          </p:nvSpPr>
          <p:spPr bwMode="auto">
            <a:xfrm>
              <a:off x="4500" y="180"/>
              <a:ext cx="720" cy="7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r>
                <a:rPr lang="en-GB" sz="1200">
                  <a:latin typeface="Times New Roman" pitchFamily="18" charset="0"/>
                </a:rPr>
                <a:t>ml</a:t>
              </a:r>
              <a:endParaRPr lang="en-GB"/>
            </a:p>
          </p:txBody>
        </p:sp>
      </p:grpSp>
      <p:grpSp>
        <p:nvGrpSpPr>
          <p:cNvPr id="16" name="Group 62"/>
          <p:cNvGrpSpPr>
            <a:grpSpLocks/>
          </p:cNvGrpSpPr>
          <p:nvPr/>
        </p:nvGrpSpPr>
        <p:grpSpPr bwMode="auto">
          <a:xfrm>
            <a:off x="6337300" y="2492375"/>
            <a:ext cx="1800225" cy="1465263"/>
            <a:chOff x="4150" y="1525"/>
            <a:chExt cx="1134" cy="923"/>
          </a:xfrm>
        </p:grpSpPr>
        <p:sp>
          <p:nvSpPr>
            <p:cNvPr id="6151" name="Text Box 63"/>
            <p:cNvSpPr txBox="1">
              <a:spLocks noChangeArrowheads="1"/>
            </p:cNvSpPr>
            <p:nvPr/>
          </p:nvSpPr>
          <p:spPr bwMode="auto">
            <a:xfrm>
              <a:off x="4150" y="1525"/>
              <a:ext cx="499" cy="9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GB" sz="3600"/>
                <a:t>1</a:t>
              </a:r>
            </a:p>
            <a:p>
              <a:pPr algn="ctr">
                <a:spcBef>
                  <a:spcPct val="50000"/>
                </a:spcBef>
              </a:pPr>
              <a:r>
                <a:rPr lang="en-GB" sz="3600"/>
                <a:t>10</a:t>
              </a:r>
            </a:p>
          </p:txBody>
        </p:sp>
        <p:sp>
          <p:nvSpPr>
            <p:cNvPr id="6152" name="Line 64"/>
            <p:cNvSpPr>
              <a:spLocks noChangeShapeType="1"/>
            </p:cNvSpPr>
            <p:nvPr/>
          </p:nvSpPr>
          <p:spPr bwMode="auto">
            <a:xfrm>
              <a:off x="4150" y="1979"/>
              <a:ext cx="544" cy="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153" name="Text Box 65"/>
            <p:cNvSpPr txBox="1">
              <a:spLocks noChangeArrowheads="1"/>
            </p:cNvSpPr>
            <p:nvPr/>
          </p:nvSpPr>
          <p:spPr bwMode="auto">
            <a:xfrm>
              <a:off x="4740" y="1706"/>
              <a:ext cx="544" cy="63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 sz="6000"/>
                <a:t>l</a:t>
              </a:r>
            </a:p>
          </p:txBody>
        </p:sp>
      </p:grpSp>
      <p:sp>
        <p:nvSpPr>
          <p:cNvPr id="7234" name="Text Box 66"/>
          <p:cNvSpPr txBox="1">
            <a:spLocks noChangeArrowheads="1"/>
          </p:cNvSpPr>
          <p:nvPr/>
        </p:nvSpPr>
        <p:spPr bwMode="auto">
          <a:xfrm>
            <a:off x="7237413" y="3716338"/>
            <a:ext cx="1655762" cy="1098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6600">
                <a:solidFill>
                  <a:srgbClr val="FF0000"/>
                </a:solidFill>
                <a:sym typeface="Wingdings" pitchFamily="2" charset="2"/>
              </a:rPr>
              <a:t>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72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723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723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723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2" grpId="0" animBg="1"/>
      <p:bldP spid="723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sp>
        <p:nvSpPr>
          <p:cNvPr id="8196" name="Rectangle 4"/>
          <p:cNvSpPr>
            <a:spLocks noChangeArrowheads="1"/>
          </p:cNvSpPr>
          <p:nvPr/>
        </p:nvSpPr>
        <p:spPr bwMode="auto">
          <a:xfrm>
            <a:off x="3144838" y="2636838"/>
            <a:ext cx="2482850" cy="323532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132138" y="1762125"/>
            <a:ext cx="2514600" cy="4114800"/>
            <a:chOff x="3960" y="180"/>
            <a:chExt cx="3960" cy="6480"/>
          </a:xfrm>
        </p:grpSpPr>
        <p:grpSp>
          <p:nvGrpSpPr>
            <p:cNvPr id="7178" name="Group 6"/>
            <p:cNvGrpSpPr>
              <a:grpSpLocks/>
            </p:cNvGrpSpPr>
            <p:nvPr/>
          </p:nvGrpSpPr>
          <p:grpSpPr bwMode="auto">
            <a:xfrm>
              <a:off x="3960" y="540"/>
              <a:ext cx="3960" cy="6120"/>
              <a:chOff x="3960" y="540"/>
              <a:chExt cx="3960" cy="6120"/>
            </a:xfrm>
          </p:grpSpPr>
          <p:sp>
            <p:nvSpPr>
              <p:cNvPr id="7191" name="Freeform 7"/>
              <p:cNvSpPr>
                <a:spLocks/>
              </p:cNvSpPr>
              <p:nvPr/>
            </p:nvSpPr>
            <p:spPr bwMode="auto">
              <a:xfrm>
                <a:off x="3960" y="540"/>
                <a:ext cx="3960" cy="6120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7192" name="Group 8"/>
              <p:cNvGrpSpPr>
                <a:grpSpLocks/>
              </p:cNvGrpSpPr>
              <p:nvPr/>
            </p:nvGrpSpPr>
            <p:grpSpPr bwMode="auto">
              <a:xfrm>
                <a:off x="5490" y="960"/>
                <a:ext cx="915" cy="5700"/>
                <a:chOff x="5490" y="960"/>
                <a:chExt cx="915" cy="5700"/>
              </a:xfrm>
            </p:grpSpPr>
            <p:grpSp>
              <p:nvGrpSpPr>
                <p:cNvPr id="7193" name="Group 9"/>
                <p:cNvGrpSpPr>
                  <a:grpSpLocks/>
                </p:cNvGrpSpPr>
                <p:nvPr/>
              </p:nvGrpSpPr>
              <p:grpSpPr bwMode="auto">
                <a:xfrm>
                  <a:off x="5490" y="6093"/>
                  <a:ext cx="915" cy="567"/>
                  <a:chOff x="1530" y="3240"/>
                  <a:chExt cx="915" cy="900"/>
                </a:xfrm>
              </p:grpSpPr>
              <p:sp>
                <p:nvSpPr>
                  <p:cNvPr id="7230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31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32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194" name="Group 13"/>
                <p:cNvGrpSpPr>
                  <a:grpSpLocks/>
                </p:cNvGrpSpPr>
                <p:nvPr/>
              </p:nvGrpSpPr>
              <p:grpSpPr bwMode="auto">
                <a:xfrm>
                  <a:off x="5490" y="5535"/>
                  <a:ext cx="915" cy="567"/>
                  <a:chOff x="1530" y="3240"/>
                  <a:chExt cx="915" cy="900"/>
                </a:xfrm>
              </p:grpSpPr>
              <p:sp>
                <p:nvSpPr>
                  <p:cNvPr id="7227" name="Line 1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28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29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195" name="Group 17"/>
                <p:cNvGrpSpPr>
                  <a:grpSpLocks/>
                </p:cNvGrpSpPr>
                <p:nvPr/>
              </p:nvGrpSpPr>
              <p:grpSpPr bwMode="auto">
                <a:xfrm>
                  <a:off x="5490" y="4965"/>
                  <a:ext cx="915" cy="567"/>
                  <a:chOff x="1530" y="3240"/>
                  <a:chExt cx="915" cy="900"/>
                </a:xfrm>
              </p:grpSpPr>
              <p:sp>
                <p:nvSpPr>
                  <p:cNvPr id="7224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25" name="Line 1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26" name="Line 2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196" name="Group 21"/>
                <p:cNvGrpSpPr>
                  <a:grpSpLocks/>
                </p:cNvGrpSpPr>
                <p:nvPr/>
              </p:nvGrpSpPr>
              <p:grpSpPr bwMode="auto">
                <a:xfrm>
                  <a:off x="5490" y="4395"/>
                  <a:ext cx="915" cy="567"/>
                  <a:chOff x="1530" y="3240"/>
                  <a:chExt cx="915" cy="900"/>
                </a:xfrm>
              </p:grpSpPr>
              <p:sp>
                <p:nvSpPr>
                  <p:cNvPr id="7221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22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23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197" name="Group 25"/>
                <p:cNvGrpSpPr>
                  <a:grpSpLocks/>
                </p:cNvGrpSpPr>
                <p:nvPr/>
              </p:nvGrpSpPr>
              <p:grpSpPr bwMode="auto">
                <a:xfrm>
                  <a:off x="5490" y="3825"/>
                  <a:ext cx="915" cy="567"/>
                  <a:chOff x="1530" y="3240"/>
                  <a:chExt cx="915" cy="900"/>
                </a:xfrm>
              </p:grpSpPr>
              <p:sp>
                <p:nvSpPr>
                  <p:cNvPr id="7218" name="Line 2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19" name="Line 2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20" name="Line 2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198" name="Group 29"/>
                <p:cNvGrpSpPr>
                  <a:grpSpLocks/>
                </p:cNvGrpSpPr>
                <p:nvPr/>
              </p:nvGrpSpPr>
              <p:grpSpPr bwMode="auto">
                <a:xfrm>
                  <a:off x="5490" y="3255"/>
                  <a:ext cx="915" cy="567"/>
                  <a:chOff x="1530" y="3240"/>
                  <a:chExt cx="915" cy="900"/>
                </a:xfrm>
              </p:grpSpPr>
              <p:sp>
                <p:nvSpPr>
                  <p:cNvPr id="7215" name="Line 3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16" name="Line 3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17" name="Line 3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199" name="Group 33"/>
                <p:cNvGrpSpPr>
                  <a:grpSpLocks/>
                </p:cNvGrpSpPr>
                <p:nvPr/>
              </p:nvGrpSpPr>
              <p:grpSpPr bwMode="auto">
                <a:xfrm>
                  <a:off x="5490" y="2685"/>
                  <a:ext cx="915" cy="567"/>
                  <a:chOff x="1530" y="3240"/>
                  <a:chExt cx="915" cy="900"/>
                </a:xfrm>
              </p:grpSpPr>
              <p:sp>
                <p:nvSpPr>
                  <p:cNvPr id="7212" name="Line 3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13" name="Line 3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14" name="Line 3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200" name="Group 37"/>
                <p:cNvGrpSpPr>
                  <a:grpSpLocks/>
                </p:cNvGrpSpPr>
                <p:nvPr/>
              </p:nvGrpSpPr>
              <p:grpSpPr bwMode="auto">
                <a:xfrm>
                  <a:off x="5490" y="2115"/>
                  <a:ext cx="915" cy="567"/>
                  <a:chOff x="1530" y="3240"/>
                  <a:chExt cx="915" cy="900"/>
                </a:xfrm>
              </p:grpSpPr>
              <p:sp>
                <p:nvSpPr>
                  <p:cNvPr id="7209" name="Line 3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10" name="Line 3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11" name="Line 4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201" name="Group 41"/>
                <p:cNvGrpSpPr>
                  <a:grpSpLocks/>
                </p:cNvGrpSpPr>
                <p:nvPr/>
              </p:nvGrpSpPr>
              <p:grpSpPr bwMode="auto">
                <a:xfrm>
                  <a:off x="5490" y="1530"/>
                  <a:ext cx="915" cy="567"/>
                  <a:chOff x="1530" y="3240"/>
                  <a:chExt cx="915" cy="900"/>
                </a:xfrm>
              </p:grpSpPr>
              <p:sp>
                <p:nvSpPr>
                  <p:cNvPr id="7206" name="Line 4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07" name="Line 4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08" name="Line 4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7202" name="Group 45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67"/>
                  <a:chOff x="1530" y="3240"/>
                  <a:chExt cx="915" cy="900"/>
                </a:xfrm>
              </p:grpSpPr>
              <p:sp>
                <p:nvSpPr>
                  <p:cNvPr id="7203" name="Line 4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04" name="Line 4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7205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grpSp>
          <p:nvGrpSpPr>
            <p:cNvPr id="7179" name="Group 49"/>
            <p:cNvGrpSpPr>
              <a:grpSpLocks/>
            </p:cNvGrpSpPr>
            <p:nvPr/>
          </p:nvGrpSpPr>
          <p:grpSpPr bwMode="auto">
            <a:xfrm>
              <a:off x="4680" y="720"/>
              <a:ext cx="900" cy="5850"/>
              <a:chOff x="4680" y="720"/>
              <a:chExt cx="900" cy="5850"/>
            </a:xfrm>
          </p:grpSpPr>
          <p:sp>
            <p:nvSpPr>
              <p:cNvPr id="7181" name="Text Box 50"/>
              <p:cNvSpPr txBox="1">
                <a:spLocks noChangeArrowheads="1"/>
              </p:cNvSpPr>
              <p:nvPr/>
            </p:nvSpPr>
            <p:spPr bwMode="auto">
              <a:xfrm>
                <a:off x="4680" y="585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</a:t>
                </a:r>
                <a:endParaRPr lang="en-GB"/>
              </a:p>
            </p:txBody>
          </p:sp>
          <p:sp>
            <p:nvSpPr>
              <p:cNvPr id="7182" name="Text Box 51"/>
              <p:cNvSpPr txBox="1">
                <a:spLocks noChangeArrowheads="1"/>
              </p:cNvSpPr>
              <p:nvPr/>
            </p:nvSpPr>
            <p:spPr bwMode="auto">
              <a:xfrm>
                <a:off x="4680" y="531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200</a:t>
                </a:r>
                <a:endParaRPr lang="en-GB"/>
              </a:p>
            </p:txBody>
          </p:sp>
          <p:sp>
            <p:nvSpPr>
              <p:cNvPr id="7183" name="Text Box 52"/>
              <p:cNvSpPr txBox="1">
                <a:spLocks noChangeArrowheads="1"/>
              </p:cNvSpPr>
              <p:nvPr/>
            </p:nvSpPr>
            <p:spPr bwMode="auto">
              <a:xfrm>
                <a:off x="4680" y="472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300</a:t>
                </a:r>
                <a:endParaRPr lang="en-GB"/>
              </a:p>
            </p:txBody>
          </p:sp>
          <p:sp>
            <p:nvSpPr>
              <p:cNvPr id="7184" name="Text Box 53"/>
              <p:cNvSpPr txBox="1">
                <a:spLocks noChangeArrowheads="1"/>
              </p:cNvSpPr>
              <p:nvPr/>
            </p:nvSpPr>
            <p:spPr bwMode="auto">
              <a:xfrm>
                <a:off x="4680" y="415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400</a:t>
                </a:r>
                <a:endParaRPr lang="en-GB"/>
              </a:p>
            </p:txBody>
          </p:sp>
          <p:sp>
            <p:nvSpPr>
              <p:cNvPr id="7185" name="Text Box 54"/>
              <p:cNvSpPr txBox="1">
                <a:spLocks noChangeArrowheads="1"/>
              </p:cNvSpPr>
              <p:nvPr/>
            </p:nvSpPr>
            <p:spPr bwMode="auto">
              <a:xfrm>
                <a:off x="4680" y="360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500</a:t>
                </a:r>
                <a:endParaRPr lang="en-GB"/>
              </a:p>
            </p:txBody>
          </p:sp>
          <p:sp>
            <p:nvSpPr>
              <p:cNvPr id="7186" name="Text Box 55"/>
              <p:cNvSpPr txBox="1">
                <a:spLocks noChangeArrowheads="1"/>
              </p:cNvSpPr>
              <p:nvPr/>
            </p:nvSpPr>
            <p:spPr bwMode="auto">
              <a:xfrm>
                <a:off x="4680" y="306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600</a:t>
                </a:r>
                <a:endParaRPr lang="en-GB"/>
              </a:p>
            </p:txBody>
          </p:sp>
          <p:sp>
            <p:nvSpPr>
              <p:cNvPr id="7187" name="Text Box 56"/>
              <p:cNvSpPr txBox="1">
                <a:spLocks noChangeArrowheads="1"/>
              </p:cNvSpPr>
              <p:nvPr/>
            </p:nvSpPr>
            <p:spPr bwMode="auto">
              <a:xfrm>
                <a:off x="4680" y="24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700</a:t>
                </a:r>
                <a:endParaRPr lang="en-GB"/>
              </a:p>
            </p:txBody>
          </p:sp>
          <p:sp>
            <p:nvSpPr>
              <p:cNvPr id="7188" name="Text Box 57"/>
              <p:cNvSpPr txBox="1">
                <a:spLocks noChangeArrowheads="1"/>
              </p:cNvSpPr>
              <p:nvPr/>
            </p:nvSpPr>
            <p:spPr bwMode="auto">
              <a:xfrm>
                <a:off x="4680" y="18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800</a:t>
                </a:r>
                <a:endParaRPr lang="en-GB"/>
              </a:p>
            </p:txBody>
          </p:sp>
          <p:sp>
            <p:nvSpPr>
              <p:cNvPr id="7189" name="Text Box 58"/>
              <p:cNvSpPr txBox="1">
                <a:spLocks noChangeArrowheads="1"/>
              </p:cNvSpPr>
              <p:nvPr/>
            </p:nvSpPr>
            <p:spPr bwMode="auto">
              <a:xfrm>
                <a:off x="4680" y="127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900</a:t>
                </a:r>
                <a:endParaRPr lang="en-GB"/>
              </a:p>
            </p:txBody>
          </p:sp>
          <p:sp>
            <p:nvSpPr>
              <p:cNvPr id="7190" name="Text Box 59"/>
              <p:cNvSpPr txBox="1">
                <a:spLocks noChangeArrowheads="1"/>
              </p:cNvSpPr>
              <p:nvPr/>
            </p:nvSpPr>
            <p:spPr bwMode="auto">
              <a:xfrm>
                <a:off x="4680" y="72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1000</a:t>
                </a:r>
                <a:endParaRPr lang="en-GB"/>
              </a:p>
            </p:txBody>
          </p:sp>
        </p:grpSp>
        <p:sp>
          <p:nvSpPr>
            <p:cNvPr id="7180" name="Text Box 60"/>
            <p:cNvSpPr txBox="1">
              <a:spLocks noChangeArrowheads="1"/>
            </p:cNvSpPr>
            <p:nvPr/>
          </p:nvSpPr>
          <p:spPr bwMode="auto">
            <a:xfrm>
              <a:off x="4500" y="180"/>
              <a:ext cx="720" cy="7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r>
                <a:rPr lang="en-GB" sz="1200">
                  <a:latin typeface="Times New Roman" pitchFamily="18" charset="0"/>
                </a:rPr>
                <a:t>ml</a:t>
              </a:r>
              <a:endParaRPr lang="en-GB"/>
            </a:p>
          </p:txBody>
        </p:sp>
      </p:grpSp>
      <p:grpSp>
        <p:nvGrpSpPr>
          <p:cNvPr id="16" name="Group 62"/>
          <p:cNvGrpSpPr>
            <a:grpSpLocks/>
          </p:cNvGrpSpPr>
          <p:nvPr/>
        </p:nvGrpSpPr>
        <p:grpSpPr bwMode="auto">
          <a:xfrm>
            <a:off x="6372225" y="2492375"/>
            <a:ext cx="1800225" cy="1465263"/>
            <a:chOff x="4150" y="1525"/>
            <a:chExt cx="1134" cy="923"/>
          </a:xfrm>
        </p:grpSpPr>
        <p:sp>
          <p:nvSpPr>
            <p:cNvPr id="7175" name="Text Box 63"/>
            <p:cNvSpPr txBox="1">
              <a:spLocks noChangeArrowheads="1"/>
            </p:cNvSpPr>
            <p:nvPr/>
          </p:nvSpPr>
          <p:spPr bwMode="auto">
            <a:xfrm>
              <a:off x="4150" y="1525"/>
              <a:ext cx="499" cy="9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GB" sz="3600"/>
                <a:t>9</a:t>
              </a:r>
            </a:p>
            <a:p>
              <a:pPr algn="ctr">
                <a:spcBef>
                  <a:spcPct val="50000"/>
                </a:spcBef>
              </a:pPr>
              <a:r>
                <a:rPr lang="en-GB" sz="3600"/>
                <a:t>10</a:t>
              </a:r>
            </a:p>
          </p:txBody>
        </p:sp>
        <p:sp>
          <p:nvSpPr>
            <p:cNvPr id="7176" name="Line 64"/>
            <p:cNvSpPr>
              <a:spLocks noChangeShapeType="1"/>
            </p:cNvSpPr>
            <p:nvPr/>
          </p:nvSpPr>
          <p:spPr bwMode="auto">
            <a:xfrm>
              <a:off x="4150" y="1979"/>
              <a:ext cx="544" cy="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7177" name="Text Box 65"/>
            <p:cNvSpPr txBox="1">
              <a:spLocks noChangeArrowheads="1"/>
            </p:cNvSpPr>
            <p:nvPr/>
          </p:nvSpPr>
          <p:spPr bwMode="auto">
            <a:xfrm>
              <a:off x="4740" y="1706"/>
              <a:ext cx="544" cy="63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 sz="6000"/>
                <a:t>l</a:t>
              </a:r>
            </a:p>
          </p:txBody>
        </p:sp>
      </p:grpSp>
      <p:sp>
        <p:nvSpPr>
          <p:cNvPr id="8258" name="Text Box 66"/>
          <p:cNvSpPr txBox="1">
            <a:spLocks noChangeArrowheads="1"/>
          </p:cNvSpPr>
          <p:nvPr/>
        </p:nvSpPr>
        <p:spPr bwMode="auto">
          <a:xfrm>
            <a:off x="7272338" y="3716338"/>
            <a:ext cx="1655762" cy="1098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6600">
                <a:solidFill>
                  <a:srgbClr val="FF0000"/>
                </a:solidFill>
                <a:sym typeface="Wingdings" pitchFamily="2" charset="2"/>
              </a:rPr>
              <a:t>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825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825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82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82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6" grpId="0" animBg="1"/>
      <p:bldP spid="8258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sp>
        <p:nvSpPr>
          <p:cNvPr id="9220" name="Rectangle 4"/>
          <p:cNvSpPr>
            <a:spLocks noChangeArrowheads="1"/>
          </p:cNvSpPr>
          <p:nvPr/>
        </p:nvSpPr>
        <p:spPr bwMode="auto">
          <a:xfrm>
            <a:off x="3144838" y="4941888"/>
            <a:ext cx="2482850" cy="93027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132138" y="1762125"/>
            <a:ext cx="2514600" cy="4114800"/>
            <a:chOff x="3960" y="180"/>
            <a:chExt cx="3960" cy="6480"/>
          </a:xfrm>
        </p:grpSpPr>
        <p:grpSp>
          <p:nvGrpSpPr>
            <p:cNvPr id="8202" name="Group 6"/>
            <p:cNvGrpSpPr>
              <a:grpSpLocks/>
            </p:cNvGrpSpPr>
            <p:nvPr/>
          </p:nvGrpSpPr>
          <p:grpSpPr bwMode="auto">
            <a:xfrm>
              <a:off x="3960" y="540"/>
              <a:ext cx="3960" cy="6120"/>
              <a:chOff x="3960" y="540"/>
              <a:chExt cx="3960" cy="6120"/>
            </a:xfrm>
          </p:grpSpPr>
          <p:sp>
            <p:nvSpPr>
              <p:cNvPr id="8215" name="Freeform 7"/>
              <p:cNvSpPr>
                <a:spLocks/>
              </p:cNvSpPr>
              <p:nvPr/>
            </p:nvSpPr>
            <p:spPr bwMode="auto">
              <a:xfrm>
                <a:off x="3960" y="540"/>
                <a:ext cx="3960" cy="6120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8216" name="Group 8"/>
              <p:cNvGrpSpPr>
                <a:grpSpLocks/>
              </p:cNvGrpSpPr>
              <p:nvPr/>
            </p:nvGrpSpPr>
            <p:grpSpPr bwMode="auto">
              <a:xfrm>
                <a:off x="5490" y="960"/>
                <a:ext cx="915" cy="5700"/>
                <a:chOff x="5490" y="960"/>
                <a:chExt cx="915" cy="5700"/>
              </a:xfrm>
            </p:grpSpPr>
            <p:grpSp>
              <p:nvGrpSpPr>
                <p:cNvPr id="8217" name="Group 9"/>
                <p:cNvGrpSpPr>
                  <a:grpSpLocks/>
                </p:cNvGrpSpPr>
                <p:nvPr/>
              </p:nvGrpSpPr>
              <p:grpSpPr bwMode="auto">
                <a:xfrm>
                  <a:off x="5490" y="6093"/>
                  <a:ext cx="915" cy="567"/>
                  <a:chOff x="1530" y="3240"/>
                  <a:chExt cx="915" cy="900"/>
                </a:xfrm>
              </p:grpSpPr>
              <p:sp>
                <p:nvSpPr>
                  <p:cNvPr id="8254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55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56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8218" name="Group 13"/>
                <p:cNvGrpSpPr>
                  <a:grpSpLocks/>
                </p:cNvGrpSpPr>
                <p:nvPr/>
              </p:nvGrpSpPr>
              <p:grpSpPr bwMode="auto">
                <a:xfrm>
                  <a:off x="5490" y="5535"/>
                  <a:ext cx="915" cy="567"/>
                  <a:chOff x="1530" y="3240"/>
                  <a:chExt cx="915" cy="900"/>
                </a:xfrm>
              </p:grpSpPr>
              <p:sp>
                <p:nvSpPr>
                  <p:cNvPr id="8251" name="Line 1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52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53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8219" name="Group 17"/>
                <p:cNvGrpSpPr>
                  <a:grpSpLocks/>
                </p:cNvGrpSpPr>
                <p:nvPr/>
              </p:nvGrpSpPr>
              <p:grpSpPr bwMode="auto">
                <a:xfrm>
                  <a:off x="5490" y="4965"/>
                  <a:ext cx="915" cy="567"/>
                  <a:chOff x="1530" y="3240"/>
                  <a:chExt cx="915" cy="900"/>
                </a:xfrm>
              </p:grpSpPr>
              <p:sp>
                <p:nvSpPr>
                  <p:cNvPr id="8248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49" name="Line 1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50" name="Line 2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8220" name="Group 21"/>
                <p:cNvGrpSpPr>
                  <a:grpSpLocks/>
                </p:cNvGrpSpPr>
                <p:nvPr/>
              </p:nvGrpSpPr>
              <p:grpSpPr bwMode="auto">
                <a:xfrm>
                  <a:off x="5490" y="4395"/>
                  <a:ext cx="915" cy="567"/>
                  <a:chOff x="1530" y="3240"/>
                  <a:chExt cx="915" cy="900"/>
                </a:xfrm>
              </p:grpSpPr>
              <p:sp>
                <p:nvSpPr>
                  <p:cNvPr id="8245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46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47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8221" name="Group 25"/>
                <p:cNvGrpSpPr>
                  <a:grpSpLocks/>
                </p:cNvGrpSpPr>
                <p:nvPr/>
              </p:nvGrpSpPr>
              <p:grpSpPr bwMode="auto">
                <a:xfrm>
                  <a:off x="5490" y="3825"/>
                  <a:ext cx="915" cy="567"/>
                  <a:chOff x="1530" y="3240"/>
                  <a:chExt cx="915" cy="900"/>
                </a:xfrm>
              </p:grpSpPr>
              <p:sp>
                <p:nvSpPr>
                  <p:cNvPr id="8242" name="Line 2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43" name="Line 2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44" name="Line 2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8222" name="Group 29"/>
                <p:cNvGrpSpPr>
                  <a:grpSpLocks/>
                </p:cNvGrpSpPr>
                <p:nvPr/>
              </p:nvGrpSpPr>
              <p:grpSpPr bwMode="auto">
                <a:xfrm>
                  <a:off x="5490" y="3255"/>
                  <a:ext cx="915" cy="567"/>
                  <a:chOff x="1530" y="3240"/>
                  <a:chExt cx="915" cy="900"/>
                </a:xfrm>
              </p:grpSpPr>
              <p:sp>
                <p:nvSpPr>
                  <p:cNvPr id="8239" name="Line 3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40" name="Line 3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41" name="Line 3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8223" name="Group 33"/>
                <p:cNvGrpSpPr>
                  <a:grpSpLocks/>
                </p:cNvGrpSpPr>
                <p:nvPr/>
              </p:nvGrpSpPr>
              <p:grpSpPr bwMode="auto">
                <a:xfrm>
                  <a:off x="5490" y="2685"/>
                  <a:ext cx="915" cy="567"/>
                  <a:chOff x="1530" y="3240"/>
                  <a:chExt cx="915" cy="900"/>
                </a:xfrm>
              </p:grpSpPr>
              <p:sp>
                <p:nvSpPr>
                  <p:cNvPr id="8236" name="Line 3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37" name="Line 3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38" name="Line 3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8224" name="Group 37"/>
                <p:cNvGrpSpPr>
                  <a:grpSpLocks/>
                </p:cNvGrpSpPr>
                <p:nvPr/>
              </p:nvGrpSpPr>
              <p:grpSpPr bwMode="auto">
                <a:xfrm>
                  <a:off x="5490" y="2115"/>
                  <a:ext cx="915" cy="567"/>
                  <a:chOff x="1530" y="3240"/>
                  <a:chExt cx="915" cy="900"/>
                </a:xfrm>
              </p:grpSpPr>
              <p:sp>
                <p:nvSpPr>
                  <p:cNvPr id="8233" name="Line 3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34" name="Line 3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35" name="Line 4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8225" name="Group 41"/>
                <p:cNvGrpSpPr>
                  <a:grpSpLocks/>
                </p:cNvGrpSpPr>
                <p:nvPr/>
              </p:nvGrpSpPr>
              <p:grpSpPr bwMode="auto">
                <a:xfrm>
                  <a:off x="5490" y="1530"/>
                  <a:ext cx="915" cy="567"/>
                  <a:chOff x="1530" y="3240"/>
                  <a:chExt cx="915" cy="900"/>
                </a:xfrm>
              </p:grpSpPr>
              <p:sp>
                <p:nvSpPr>
                  <p:cNvPr id="8230" name="Line 4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31" name="Line 4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32" name="Line 4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8226" name="Group 45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67"/>
                  <a:chOff x="1530" y="3240"/>
                  <a:chExt cx="915" cy="900"/>
                </a:xfrm>
              </p:grpSpPr>
              <p:sp>
                <p:nvSpPr>
                  <p:cNvPr id="8227" name="Line 4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28" name="Line 4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8229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grpSp>
          <p:nvGrpSpPr>
            <p:cNvPr id="8203" name="Group 49"/>
            <p:cNvGrpSpPr>
              <a:grpSpLocks/>
            </p:cNvGrpSpPr>
            <p:nvPr/>
          </p:nvGrpSpPr>
          <p:grpSpPr bwMode="auto">
            <a:xfrm>
              <a:off x="4680" y="720"/>
              <a:ext cx="900" cy="5850"/>
              <a:chOff x="4680" y="720"/>
              <a:chExt cx="900" cy="5850"/>
            </a:xfrm>
          </p:grpSpPr>
          <p:sp>
            <p:nvSpPr>
              <p:cNvPr id="8205" name="Text Box 50"/>
              <p:cNvSpPr txBox="1">
                <a:spLocks noChangeArrowheads="1"/>
              </p:cNvSpPr>
              <p:nvPr/>
            </p:nvSpPr>
            <p:spPr bwMode="auto">
              <a:xfrm>
                <a:off x="4680" y="585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</a:t>
                </a:r>
                <a:endParaRPr lang="en-GB"/>
              </a:p>
            </p:txBody>
          </p:sp>
          <p:sp>
            <p:nvSpPr>
              <p:cNvPr id="8206" name="Text Box 51"/>
              <p:cNvSpPr txBox="1">
                <a:spLocks noChangeArrowheads="1"/>
              </p:cNvSpPr>
              <p:nvPr/>
            </p:nvSpPr>
            <p:spPr bwMode="auto">
              <a:xfrm>
                <a:off x="4680" y="531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200</a:t>
                </a:r>
                <a:endParaRPr lang="en-GB"/>
              </a:p>
            </p:txBody>
          </p:sp>
          <p:sp>
            <p:nvSpPr>
              <p:cNvPr id="8207" name="Text Box 52"/>
              <p:cNvSpPr txBox="1">
                <a:spLocks noChangeArrowheads="1"/>
              </p:cNvSpPr>
              <p:nvPr/>
            </p:nvSpPr>
            <p:spPr bwMode="auto">
              <a:xfrm>
                <a:off x="4680" y="472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300</a:t>
                </a:r>
                <a:endParaRPr lang="en-GB"/>
              </a:p>
            </p:txBody>
          </p:sp>
          <p:sp>
            <p:nvSpPr>
              <p:cNvPr id="8208" name="Text Box 53"/>
              <p:cNvSpPr txBox="1">
                <a:spLocks noChangeArrowheads="1"/>
              </p:cNvSpPr>
              <p:nvPr/>
            </p:nvSpPr>
            <p:spPr bwMode="auto">
              <a:xfrm>
                <a:off x="4680" y="415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400</a:t>
                </a:r>
                <a:endParaRPr lang="en-GB"/>
              </a:p>
            </p:txBody>
          </p:sp>
          <p:sp>
            <p:nvSpPr>
              <p:cNvPr id="8209" name="Text Box 54"/>
              <p:cNvSpPr txBox="1">
                <a:spLocks noChangeArrowheads="1"/>
              </p:cNvSpPr>
              <p:nvPr/>
            </p:nvSpPr>
            <p:spPr bwMode="auto">
              <a:xfrm>
                <a:off x="4680" y="360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500</a:t>
                </a:r>
                <a:endParaRPr lang="en-GB"/>
              </a:p>
            </p:txBody>
          </p:sp>
          <p:sp>
            <p:nvSpPr>
              <p:cNvPr id="8210" name="Text Box 55"/>
              <p:cNvSpPr txBox="1">
                <a:spLocks noChangeArrowheads="1"/>
              </p:cNvSpPr>
              <p:nvPr/>
            </p:nvSpPr>
            <p:spPr bwMode="auto">
              <a:xfrm>
                <a:off x="4680" y="306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600</a:t>
                </a:r>
                <a:endParaRPr lang="en-GB"/>
              </a:p>
            </p:txBody>
          </p:sp>
          <p:sp>
            <p:nvSpPr>
              <p:cNvPr id="8211" name="Text Box 56"/>
              <p:cNvSpPr txBox="1">
                <a:spLocks noChangeArrowheads="1"/>
              </p:cNvSpPr>
              <p:nvPr/>
            </p:nvSpPr>
            <p:spPr bwMode="auto">
              <a:xfrm>
                <a:off x="4680" y="24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700</a:t>
                </a:r>
                <a:endParaRPr lang="en-GB"/>
              </a:p>
            </p:txBody>
          </p:sp>
          <p:sp>
            <p:nvSpPr>
              <p:cNvPr id="8212" name="Text Box 57"/>
              <p:cNvSpPr txBox="1">
                <a:spLocks noChangeArrowheads="1"/>
              </p:cNvSpPr>
              <p:nvPr/>
            </p:nvSpPr>
            <p:spPr bwMode="auto">
              <a:xfrm>
                <a:off x="4680" y="18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800</a:t>
                </a:r>
                <a:endParaRPr lang="en-GB"/>
              </a:p>
            </p:txBody>
          </p:sp>
          <p:sp>
            <p:nvSpPr>
              <p:cNvPr id="8213" name="Text Box 58"/>
              <p:cNvSpPr txBox="1">
                <a:spLocks noChangeArrowheads="1"/>
              </p:cNvSpPr>
              <p:nvPr/>
            </p:nvSpPr>
            <p:spPr bwMode="auto">
              <a:xfrm>
                <a:off x="4680" y="127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900</a:t>
                </a:r>
                <a:endParaRPr lang="en-GB"/>
              </a:p>
            </p:txBody>
          </p:sp>
          <p:sp>
            <p:nvSpPr>
              <p:cNvPr id="8214" name="Text Box 59"/>
              <p:cNvSpPr txBox="1">
                <a:spLocks noChangeArrowheads="1"/>
              </p:cNvSpPr>
              <p:nvPr/>
            </p:nvSpPr>
            <p:spPr bwMode="auto">
              <a:xfrm>
                <a:off x="4680" y="72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1000</a:t>
                </a:r>
                <a:endParaRPr lang="en-GB"/>
              </a:p>
            </p:txBody>
          </p:sp>
        </p:grpSp>
        <p:sp>
          <p:nvSpPr>
            <p:cNvPr id="8204" name="Text Box 60"/>
            <p:cNvSpPr txBox="1">
              <a:spLocks noChangeArrowheads="1"/>
            </p:cNvSpPr>
            <p:nvPr/>
          </p:nvSpPr>
          <p:spPr bwMode="auto">
            <a:xfrm>
              <a:off x="4500" y="180"/>
              <a:ext cx="720" cy="7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r>
                <a:rPr lang="en-GB" sz="1200">
                  <a:latin typeface="Times New Roman" pitchFamily="18" charset="0"/>
                </a:rPr>
                <a:t>ml</a:t>
              </a:r>
              <a:endParaRPr lang="en-GB"/>
            </a:p>
          </p:txBody>
        </p:sp>
      </p:grpSp>
      <p:grpSp>
        <p:nvGrpSpPr>
          <p:cNvPr id="16" name="Group 62"/>
          <p:cNvGrpSpPr>
            <a:grpSpLocks/>
          </p:cNvGrpSpPr>
          <p:nvPr/>
        </p:nvGrpSpPr>
        <p:grpSpPr bwMode="auto">
          <a:xfrm>
            <a:off x="6372225" y="2492375"/>
            <a:ext cx="1800225" cy="1465263"/>
            <a:chOff x="4150" y="1525"/>
            <a:chExt cx="1134" cy="923"/>
          </a:xfrm>
        </p:grpSpPr>
        <p:sp>
          <p:nvSpPr>
            <p:cNvPr id="8199" name="Text Box 63"/>
            <p:cNvSpPr txBox="1">
              <a:spLocks noChangeArrowheads="1"/>
            </p:cNvSpPr>
            <p:nvPr/>
          </p:nvSpPr>
          <p:spPr bwMode="auto">
            <a:xfrm>
              <a:off x="4150" y="1525"/>
              <a:ext cx="499" cy="9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GB" sz="3600"/>
                <a:t>1</a:t>
              </a:r>
            </a:p>
            <a:p>
              <a:pPr algn="ctr">
                <a:spcBef>
                  <a:spcPct val="50000"/>
                </a:spcBef>
              </a:pPr>
              <a:r>
                <a:rPr lang="en-GB" sz="3600"/>
                <a:t>4</a:t>
              </a:r>
            </a:p>
          </p:txBody>
        </p:sp>
        <p:sp>
          <p:nvSpPr>
            <p:cNvPr id="8200" name="Line 64"/>
            <p:cNvSpPr>
              <a:spLocks noChangeShapeType="1"/>
            </p:cNvSpPr>
            <p:nvPr/>
          </p:nvSpPr>
          <p:spPr bwMode="auto">
            <a:xfrm>
              <a:off x="4150" y="1979"/>
              <a:ext cx="544" cy="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8201" name="Text Box 65"/>
            <p:cNvSpPr txBox="1">
              <a:spLocks noChangeArrowheads="1"/>
            </p:cNvSpPr>
            <p:nvPr/>
          </p:nvSpPr>
          <p:spPr bwMode="auto">
            <a:xfrm>
              <a:off x="4740" y="1706"/>
              <a:ext cx="544" cy="63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 sz="6000"/>
                <a:t>l</a:t>
              </a:r>
            </a:p>
          </p:txBody>
        </p:sp>
      </p:grpSp>
      <p:sp>
        <p:nvSpPr>
          <p:cNvPr id="9282" name="Text Box 66"/>
          <p:cNvSpPr txBox="1">
            <a:spLocks noChangeArrowheads="1"/>
          </p:cNvSpPr>
          <p:nvPr/>
        </p:nvSpPr>
        <p:spPr bwMode="auto">
          <a:xfrm>
            <a:off x="7272338" y="3716338"/>
            <a:ext cx="1655762" cy="1098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6600">
                <a:solidFill>
                  <a:srgbClr val="FF0000"/>
                </a:solidFill>
                <a:sym typeface="Wingdings" pitchFamily="2" charset="2"/>
              </a:rPr>
              <a:t>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928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928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928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928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20" grpId="0" animBg="1"/>
      <p:bldP spid="928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sp>
        <p:nvSpPr>
          <p:cNvPr id="10244" name="Rectangle 4"/>
          <p:cNvSpPr>
            <a:spLocks noChangeArrowheads="1"/>
          </p:cNvSpPr>
          <p:nvPr/>
        </p:nvSpPr>
        <p:spPr bwMode="auto">
          <a:xfrm>
            <a:off x="3144838" y="3141663"/>
            <a:ext cx="2482850" cy="27305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132138" y="1762125"/>
            <a:ext cx="2514600" cy="4114800"/>
            <a:chOff x="3960" y="180"/>
            <a:chExt cx="3960" cy="6480"/>
          </a:xfrm>
        </p:grpSpPr>
        <p:grpSp>
          <p:nvGrpSpPr>
            <p:cNvPr id="9226" name="Group 6"/>
            <p:cNvGrpSpPr>
              <a:grpSpLocks/>
            </p:cNvGrpSpPr>
            <p:nvPr/>
          </p:nvGrpSpPr>
          <p:grpSpPr bwMode="auto">
            <a:xfrm>
              <a:off x="3960" y="540"/>
              <a:ext cx="3960" cy="6120"/>
              <a:chOff x="3960" y="540"/>
              <a:chExt cx="3960" cy="6120"/>
            </a:xfrm>
          </p:grpSpPr>
          <p:sp>
            <p:nvSpPr>
              <p:cNvPr id="9239" name="Freeform 7"/>
              <p:cNvSpPr>
                <a:spLocks/>
              </p:cNvSpPr>
              <p:nvPr/>
            </p:nvSpPr>
            <p:spPr bwMode="auto">
              <a:xfrm>
                <a:off x="3960" y="540"/>
                <a:ext cx="3960" cy="6120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9240" name="Group 8"/>
              <p:cNvGrpSpPr>
                <a:grpSpLocks/>
              </p:cNvGrpSpPr>
              <p:nvPr/>
            </p:nvGrpSpPr>
            <p:grpSpPr bwMode="auto">
              <a:xfrm>
                <a:off x="5490" y="960"/>
                <a:ext cx="915" cy="5700"/>
                <a:chOff x="5490" y="960"/>
                <a:chExt cx="915" cy="5700"/>
              </a:xfrm>
            </p:grpSpPr>
            <p:grpSp>
              <p:nvGrpSpPr>
                <p:cNvPr id="9241" name="Group 9"/>
                <p:cNvGrpSpPr>
                  <a:grpSpLocks/>
                </p:cNvGrpSpPr>
                <p:nvPr/>
              </p:nvGrpSpPr>
              <p:grpSpPr bwMode="auto">
                <a:xfrm>
                  <a:off x="5490" y="6093"/>
                  <a:ext cx="915" cy="567"/>
                  <a:chOff x="1530" y="3240"/>
                  <a:chExt cx="915" cy="900"/>
                </a:xfrm>
              </p:grpSpPr>
              <p:sp>
                <p:nvSpPr>
                  <p:cNvPr id="9278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79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80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9242" name="Group 13"/>
                <p:cNvGrpSpPr>
                  <a:grpSpLocks/>
                </p:cNvGrpSpPr>
                <p:nvPr/>
              </p:nvGrpSpPr>
              <p:grpSpPr bwMode="auto">
                <a:xfrm>
                  <a:off x="5490" y="5535"/>
                  <a:ext cx="915" cy="567"/>
                  <a:chOff x="1530" y="3240"/>
                  <a:chExt cx="915" cy="900"/>
                </a:xfrm>
              </p:grpSpPr>
              <p:sp>
                <p:nvSpPr>
                  <p:cNvPr id="9275" name="Line 1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76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77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9243" name="Group 17"/>
                <p:cNvGrpSpPr>
                  <a:grpSpLocks/>
                </p:cNvGrpSpPr>
                <p:nvPr/>
              </p:nvGrpSpPr>
              <p:grpSpPr bwMode="auto">
                <a:xfrm>
                  <a:off x="5490" y="4965"/>
                  <a:ext cx="915" cy="567"/>
                  <a:chOff x="1530" y="3240"/>
                  <a:chExt cx="915" cy="900"/>
                </a:xfrm>
              </p:grpSpPr>
              <p:sp>
                <p:nvSpPr>
                  <p:cNvPr id="9272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73" name="Line 1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74" name="Line 2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9244" name="Group 21"/>
                <p:cNvGrpSpPr>
                  <a:grpSpLocks/>
                </p:cNvGrpSpPr>
                <p:nvPr/>
              </p:nvGrpSpPr>
              <p:grpSpPr bwMode="auto">
                <a:xfrm>
                  <a:off x="5490" y="4395"/>
                  <a:ext cx="915" cy="567"/>
                  <a:chOff x="1530" y="3240"/>
                  <a:chExt cx="915" cy="900"/>
                </a:xfrm>
              </p:grpSpPr>
              <p:sp>
                <p:nvSpPr>
                  <p:cNvPr id="9269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70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71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9245" name="Group 25"/>
                <p:cNvGrpSpPr>
                  <a:grpSpLocks/>
                </p:cNvGrpSpPr>
                <p:nvPr/>
              </p:nvGrpSpPr>
              <p:grpSpPr bwMode="auto">
                <a:xfrm>
                  <a:off x="5490" y="3825"/>
                  <a:ext cx="915" cy="567"/>
                  <a:chOff x="1530" y="3240"/>
                  <a:chExt cx="915" cy="900"/>
                </a:xfrm>
              </p:grpSpPr>
              <p:sp>
                <p:nvSpPr>
                  <p:cNvPr id="9266" name="Line 2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67" name="Line 2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68" name="Line 2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9246" name="Group 29"/>
                <p:cNvGrpSpPr>
                  <a:grpSpLocks/>
                </p:cNvGrpSpPr>
                <p:nvPr/>
              </p:nvGrpSpPr>
              <p:grpSpPr bwMode="auto">
                <a:xfrm>
                  <a:off x="5490" y="3255"/>
                  <a:ext cx="915" cy="567"/>
                  <a:chOff x="1530" y="3240"/>
                  <a:chExt cx="915" cy="900"/>
                </a:xfrm>
              </p:grpSpPr>
              <p:sp>
                <p:nvSpPr>
                  <p:cNvPr id="9263" name="Line 3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64" name="Line 3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65" name="Line 3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9247" name="Group 33"/>
                <p:cNvGrpSpPr>
                  <a:grpSpLocks/>
                </p:cNvGrpSpPr>
                <p:nvPr/>
              </p:nvGrpSpPr>
              <p:grpSpPr bwMode="auto">
                <a:xfrm>
                  <a:off x="5490" y="2685"/>
                  <a:ext cx="915" cy="567"/>
                  <a:chOff x="1530" y="3240"/>
                  <a:chExt cx="915" cy="900"/>
                </a:xfrm>
              </p:grpSpPr>
              <p:sp>
                <p:nvSpPr>
                  <p:cNvPr id="9260" name="Line 3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61" name="Line 3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62" name="Line 3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9248" name="Group 37"/>
                <p:cNvGrpSpPr>
                  <a:grpSpLocks/>
                </p:cNvGrpSpPr>
                <p:nvPr/>
              </p:nvGrpSpPr>
              <p:grpSpPr bwMode="auto">
                <a:xfrm>
                  <a:off x="5490" y="2115"/>
                  <a:ext cx="915" cy="567"/>
                  <a:chOff x="1530" y="3240"/>
                  <a:chExt cx="915" cy="900"/>
                </a:xfrm>
              </p:grpSpPr>
              <p:sp>
                <p:nvSpPr>
                  <p:cNvPr id="9257" name="Line 3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58" name="Line 3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59" name="Line 4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9249" name="Group 41"/>
                <p:cNvGrpSpPr>
                  <a:grpSpLocks/>
                </p:cNvGrpSpPr>
                <p:nvPr/>
              </p:nvGrpSpPr>
              <p:grpSpPr bwMode="auto">
                <a:xfrm>
                  <a:off x="5490" y="1530"/>
                  <a:ext cx="915" cy="567"/>
                  <a:chOff x="1530" y="3240"/>
                  <a:chExt cx="915" cy="900"/>
                </a:xfrm>
              </p:grpSpPr>
              <p:sp>
                <p:nvSpPr>
                  <p:cNvPr id="9254" name="Line 4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55" name="Line 4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56" name="Line 4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9250" name="Group 45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67"/>
                  <a:chOff x="1530" y="3240"/>
                  <a:chExt cx="915" cy="900"/>
                </a:xfrm>
              </p:grpSpPr>
              <p:sp>
                <p:nvSpPr>
                  <p:cNvPr id="9251" name="Line 4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52" name="Line 4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9253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grpSp>
          <p:nvGrpSpPr>
            <p:cNvPr id="9227" name="Group 49"/>
            <p:cNvGrpSpPr>
              <a:grpSpLocks/>
            </p:cNvGrpSpPr>
            <p:nvPr/>
          </p:nvGrpSpPr>
          <p:grpSpPr bwMode="auto">
            <a:xfrm>
              <a:off x="4680" y="720"/>
              <a:ext cx="900" cy="5850"/>
              <a:chOff x="4680" y="720"/>
              <a:chExt cx="900" cy="5850"/>
            </a:xfrm>
          </p:grpSpPr>
          <p:sp>
            <p:nvSpPr>
              <p:cNvPr id="9229" name="Text Box 50"/>
              <p:cNvSpPr txBox="1">
                <a:spLocks noChangeArrowheads="1"/>
              </p:cNvSpPr>
              <p:nvPr/>
            </p:nvSpPr>
            <p:spPr bwMode="auto">
              <a:xfrm>
                <a:off x="4680" y="585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</a:t>
                </a:r>
                <a:endParaRPr lang="en-GB"/>
              </a:p>
            </p:txBody>
          </p:sp>
          <p:sp>
            <p:nvSpPr>
              <p:cNvPr id="9230" name="Text Box 51"/>
              <p:cNvSpPr txBox="1">
                <a:spLocks noChangeArrowheads="1"/>
              </p:cNvSpPr>
              <p:nvPr/>
            </p:nvSpPr>
            <p:spPr bwMode="auto">
              <a:xfrm>
                <a:off x="4680" y="531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200</a:t>
                </a:r>
                <a:endParaRPr lang="en-GB"/>
              </a:p>
            </p:txBody>
          </p:sp>
          <p:sp>
            <p:nvSpPr>
              <p:cNvPr id="9231" name="Text Box 52"/>
              <p:cNvSpPr txBox="1">
                <a:spLocks noChangeArrowheads="1"/>
              </p:cNvSpPr>
              <p:nvPr/>
            </p:nvSpPr>
            <p:spPr bwMode="auto">
              <a:xfrm>
                <a:off x="4680" y="472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300</a:t>
                </a:r>
                <a:endParaRPr lang="en-GB"/>
              </a:p>
            </p:txBody>
          </p:sp>
          <p:sp>
            <p:nvSpPr>
              <p:cNvPr id="9232" name="Text Box 53"/>
              <p:cNvSpPr txBox="1">
                <a:spLocks noChangeArrowheads="1"/>
              </p:cNvSpPr>
              <p:nvPr/>
            </p:nvSpPr>
            <p:spPr bwMode="auto">
              <a:xfrm>
                <a:off x="4680" y="415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400</a:t>
                </a:r>
                <a:endParaRPr lang="en-GB"/>
              </a:p>
            </p:txBody>
          </p:sp>
          <p:sp>
            <p:nvSpPr>
              <p:cNvPr id="9233" name="Text Box 54"/>
              <p:cNvSpPr txBox="1">
                <a:spLocks noChangeArrowheads="1"/>
              </p:cNvSpPr>
              <p:nvPr/>
            </p:nvSpPr>
            <p:spPr bwMode="auto">
              <a:xfrm>
                <a:off x="4680" y="360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500</a:t>
                </a:r>
                <a:endParaRPr lang="en-GB"/>
              </a:p>
            </p:txBody>
          </p:sp>
          <p:sp>
            <p:nvSpPr>
              <p:cNvPr id="9234" name="Text Box 55"/>
              <p:cNvSpPr txBox="1">
                <a:spLocks noChangeArrowheads="1"/>
              </p:cNvSpPr>
              <p:nvPr/>
            </p:nvSpPr>
            <p:spPr bwMode="auto">
              <a:xfrm>
                <a:off x="4680" y="306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600</a:t>
                </a:r>
                <a:endParaRPr lang="en-GB"/>
              </a:p>
            </p:txBody>
          </p:sp>
          <p:sp>
            <p:nvSpPr>
              <p:cNvPr id="9235" name="Text Box 56"/>
              <p:cNvSpPr txBox="1">
                <a:spLocks noChangeArrowheads="1"/>
              </p:cNvSpPr>
              <p:nvPr/>
            </p:nvSpPr>
            <p:spPr bwMode="auto">
              <a:xfrm>
                <a:off x="4680" y="24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700</a:t>
                </a:r>
                <a:endParaRPr lang="en-GB"/>
              </a:p>
            </p:txBody>
          </p:sp>
          <p:sp>
            <p:nvSpPr>
              <p:cNvPr id="9236" name="Text Box 57"/>
              <p:cNvSpPr txBox="1">
                <a:spLocks noChangeArrowheads="1"/>
              </p:cNvSpPr>
              <p:nvPr/>
            </p:nvSpPr>
            <p:spPr bwMode="auto">
              <a:xfrm>
                <a:off x="4680" y="18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800</a:t>
                </a:r>
                <a:endParaRPr lang="en-GB"/>
              </a:p>
            </p:txBody>
          </p:sp>
          <p:sp>
            <p:nvSpPr>
              <p:cNvPr id="9237" name="Text Box 58"/>
              <p:cNvSpPr txBox="1">
                <a:spLocks noChangeArrowheads="1"/>
              </p:cNvSpPr>
              <p:nvPr/>
            </p:nvSpPr>
            <p:spPr bwMode="auto">
              <a:xfrm>
                <a:off x="4680" y="127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900</a:t>
                </a:r>
                <a:endParaRPr lang="en-GB"/>
              </a:p>
            </p:txBody>
          </p:sp>
          <p:sp>
            <p:nvSpPr>
              <p:cNvPr id="9238" name="Text Box 59"/>
              <p:cNvSpPr txBox="1">
                <a:spLocks noChangeArrowheads="1"/>
              </p:cNvSpPr>
              <p:nvPr/>
            </p:nvSpPr>
            <p:spPr bwMode="auto">
              <a:xfrm>
                <a:off x="4680" y="72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1000</a:t>
                </a:r>
                <a:endParaRPr lang="en-GB"/>
              </a:p>
            </p:txBody>
          </p:sp>
        </p:grpSp>
        <p:sp>
          <p:nvSpPr>
            <p:cNvPr id="9228" name="Text Box 60"/>
            <p:cNvSpPr txBox="1">
              <a:spLocks noChangeArrowheads="1"/>
            </p:cNvSpPr>
            <p:nvPr/>
          </p:nvSpPr>
          <p:spPr bwMode="auto">
            <a:xfrm>
              <a:off x="4500" y="180"/>
              <a:ext cx="720" cy="7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r>
                <a:rPr lang="en-GB" sz="1200">
                  <a:latin typeface="Times New Roman" pitchFamily="18" charset="0"/>
                </a:rPr>
                <a:t>ml</a:t>
              </a:r>
              <a:endParaRPr lang="en-GB"/>
            </a:p>
          </p:txBody>
        </p:sp>
      </p:grpSp>
      <p:grpSp>
        <p:nvGrpSpPr>
          <p:cNvPr id="16" name="Group 62"/>
          <p:cNvGrpSpPr>
            <a:grpSpLocks/>
          </p:cNvGrpSpPr>
          <p:nvPr/>
        </p:nvGrpSpPr>
        <p:grpSpPr bwMode="auto">
          <a:xfrm>
            <a:off x="6372225" y="2492375"/>
            <a:ext cx="1800225" cy="1465263"/>
            <a:chOff x="4150" y="1525"/>
            <a:chExt cx="1134" cy="923"/>
          </a:xfrm>
        </p:grpSpPr>
        <p:sp>
          <p:nvSpPr>
            <p:cNvPr id="9223" name="Text Box 63"/>
            <p:cNvSpPr txBox="1">
              <a:spLocks noChangeArrowheads="1"/>
            </p:cNvSpPr>
            <p:nvPr/>
          </p:nvSpPr>
          <p:spPr bwMode="auto">
            <a:xfrm>
              <a:off x="4150" y="1525"/>
              <a:ext cx="499" cy="9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GB" sz="3600"/>
                <a:t>3</a:t>
              </a:r>
            </a:p>
            <a:p>
              <a:pPr algn="ctr">
                <a:spcBef>
                  <a:spcPct val="50000"/>
                </a:spcBef>
              </a:pPr>
              <a:r>
                <a:rPr lang="en-GB" sz="3600"/>
                <a:t>4</a:t>
              </a:r>
            </a:p>
          </p:txBody>
        </p:sp>
        <p:sp>
          <p:nvSpPr>
            <p:cNvPr id="9224" name="Line 64"/>
            <p:cNvSpPr>
              <a:spLocks noChangeShapeType="1"/>
            </p:cNvSpPr>
            <p:nvPr/>
          </p:nvSpPr>
          <p:spPr bwMode="auto">
            <a:xfrm>
              <a:off x="4150" y="1979"/>
              <a:ext cx="544" cy="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9225" name="Text Box 65"/>
            <p:cNvSpPr txBox="1">
              <a:spLocks noChangeArrowheads="1"/>
            </p:cNvSpPr>
            <p:nvPr/>
          </p:nvSpPr>
          <p:spPr bwMode="auto">
            <a:xfrm>
              <a:off x="4740" y="1706"/>
              <a:ext cx="544" cy="63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 sz="6000"/>
                <a:t>l</a:t>
              </a:r>
            </a:p>
          </p:txBody>
        </p:sp>
      </p:grpSp>
      <p:sp>
        <p:nvSpPr>
          <p:cNvPr id="10306" name="Text Box 66"/>
          <p:cNvSpPr txBox="1">
            <a:spLocks noChangeArrowheads="1"/>
          </p:cNvSpPr>
          <p:nvPr/>
        </p:nvSpPr>
        <p:spPr bwMode="auto">
          <a:xfrm>
            <a:off x="7272338" y="3716338"/>
            <a:ext cx="1655762" cy="1098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6600">
                <a:solidFill>
                  <a:srgbClr val="FF0000"/>
                </a:solidFill>
                <a:sym typeface="Wingdings" pitchFamily="2" charset="2"/>
              </a:rPr>
              <a:t>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1030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1030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030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030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4" grpId="0" animBg="1"/>
      <p:bldP spid="10306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GB" sz="2800" smtClean="0"/>
              <a:t>Reading Scale (1)</a:t>
            </a:r>
          </a:p>
        </p:txBody>
      </p:sp>
      <p:sp>
        <p:nvSpPr>
          <p:cNvPr id="11268" name="Rectangle 4"/>
          <p:cNvSpPr>
            <a:spLocks noChangeArrowheads="1"/>
          </p:cNvSpPr>
          <p:nvPr/>
        </p:nvSpPr>
        <p:spPr bwMode="auto">
          <a:xfrm>
            <a:off x="3144838" y="5157788"/>
            <a:ext cx="2482850" cy="71437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3132138" y="1762125"/>
            <a:ext cx="2514600" cy="4114800"/>
            <a:chOff x="3960" y="180"/>
            <a:chExt cx="3960" cy="6480"/>
          </a:xfrm>
        </p:grpSpPr>
        <p:grpSp>
          <p:nvGrpSpPr>
            <p:cNvPr id="10250" name="Group 6"/>
            <p:cNvGrpSpPr>
              <a:grpSpLocks/>
            </p:cNvGrpSpPr>
            <p:nvPr/>
          </p:nvGrpSpPr>
          <p:grpSpPr bwMode="auto">
            <a:xfrm>
              <a:off x="3960" y="540"/>
              <a:ext cx="3960" cy="6120"/>
              <a:chOff x="3960" y="540"/>
              <a:chExt cx="3960" cy="6120"/>
            </a:xfrm>
          </p:grpSpPr>
          <p:sp>
            <p:nvSpPr>
              <p:cNvPr id="10263" name="Freeform 7"/>
              <p:cNvSpPr>
                <a:spLocks/>
              </p:cNvSpPr>
              <p:nvPr/>
            </p:nvSpPr>
            <p:spPr bwMode="auto">
              <a:xfrm>
                <a:off x="3960" y="540"/>
                <a:ext cx="3960" cy="6120"/>
              </a:xfrm>
              <a:custGeom>
                <a:avLst/>
                <a:gdLst>
                  <a:gd name="T0" fmla="*/ 0 w 2340"/>
                  <a:gd name="T1" fmla="*/ 0 h 6120"/>
                  <a:gd name="T2" fmla="*/ 0 w 2340"/>
                  <a:gd name="T3" fmla="*/ 6120 h 6120"/>
                  <a:gd name="T4" fmla="*/ 2340 w 2340"/>
                  <a:gd name="T5" fmla="*/ 6120 h 6120"/>
                  <a:gd name="T6" fmla="*/ 2340 w 2340"/>
                  <a:gd name="T7" fmla="*/ 0 h 612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2340"/>
                  <a:gd name="T13" fmla="*/ 0 h 6120"/>
                  <a:gd name="T14" fmla="*/ 2340 w 2340"/>
                  <a:gd name="T15" fmla="*/ 6120 h 612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2340" h="6120">
                    <a:moveTo>
                      <a:pt x="0" y="0"/>
                    </a:moveTo>
                    <a:lnTo>
                      <a:pt x="0" y="6120"/>
                    </a:lnTo>
                    <a:lnTo>
                      <a:pt x="2340" y="6120"/>
                    </a:lnTo>
                    <a:lnTo>
                      <a:pt x="2340" y="0"/>
                    </a:lnTo>
                  </a:path>
                </a:pathLst>
              </a:custGeom>
              <a:noFill/>
              <a:ln w="254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10264" name="Group 8"/>
              <p:cNvGrpSpPr>
                <a:grpSpLocks/>
              </p:cNvGrpSpPr>
              <p:nvPr/>
            </p:nvGrpSpPr>
            <p:grpSpPr bwMode="auto">
              <a:xfrm>
                <a:off x="5490" y="960"/>
                <a:ext cx="915" cy="5700"/>
                <a:chOff x="5490" y="960"/>
                <a:chExt cx="915" cy="5700"/>
              </a:xfrm>
            </p:grpSpPr>
            <p:grpSp>
              <p:nvGrpSpPr>
                <p:cNvPr id="10265" name="Group 9"/>
                <p:cNvGrpSpPr>
                  <a:grpSpLocks/>
                </p:cNvGrpSpPr>
                <p:nvPr/>
              </p:nvGrpSpPr>
              <p:grpSpPr bwMode="auto">
                <a:xfrm>
                  <a:off x="5490" y="6093"/>
                  <a:ext cx="915" cy="567"/>
                  <a:chOff x="1530" y="3240"/>
                  <a:chExt cx="915" cy="900"/>
                </a:xfrm>
              </p:grpSpPr>
              <p:sp>
                <p:nvSpPr>
                  <p:cNvPr id="10302" name="Line 1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303" name="Line 1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304" name="Line 1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0266" name="Group 13"/>
                <p:cNvGrpSpPr>
                  <a:grpSpLocks/>
                </p:cNvGrpSpPr>
                <p:nvPr/>
              </p:nvGrpSpPr>
              <p:grpSpPr bwMode="auto">
                <a:xfrm>
                  <a:off x="5490" y="5535"/>
                  <a:ext cx="915" cy="567"/>
                  <a:chOff x="1530" y="3240"/>
                  <a:chExt cx="915" cy="900"/>
                </a:xfrm>
              </p:grpSpPr>
              <p:sp>
                <p:nvSpPr>
                  <p:cNvPr id="10299" name="Line 1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300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301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0267" name="Group 17"/>
                <p:cNvGrpSpPr>
                  <a:grpSpLocks/>
                </p:cNvGrpSpPr>
                <p:nvPr/>
              </p:nvGrpSpPr>
              <p:grpSpPr bwMode="auto">
                <a:xfrm>
                  <a:off x="5490" y="4965"/>
                  <a:ext cx="915" cy="567"/>
                  <a:chOff x="1530" y="3240"/>
                  <a:chExt cx="915" cy="900"/>
                </a:xfrm>
              </p:grpSpPr>
              <p:sp>
                <p:nvSpPr>
                  <p:cNvPr id="10296" name="Line 1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97" name="Line 1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98" name="Line 2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0268" name="Group 21"/>
                <p:cNvGrpSpPr>
                  <a:grpSpLocks/>
                </p:cNvGrpSpPr>
                <p:nvPr/>
              </p:nvGrpSpPr>
              <p:grpSpPr bwMode="auto">
                <a:xfrm>
                  <a:off x="5490" y="4395"/>
                  <a:ext cx="915" cy="567"/>
                  <a:chOff x="1530" y="3240"/>
                  <a:chExt cx="915" cy="900"/>
                </a:xfrm>
              </p:grpSpPr>
              <p:sp>
                <p:nvSpPr>
                  <p:cNvPr id="10293" name="Line 2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94" name="Line 2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95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0269" name="Group 25"/>
                <p:cNvGrpSpPr>
                  <a:grpSpLocks/>
                </p:cNvGrpSpPr>
                <p:nvPr/>
              </p:nvGrpSpPr>
              <p:grpSpPr bwMode="auto">
                <a:xfrm>
                  <a:off x="5490" y="3825"/>
                  <a:ext cx="915" cy="567"/>
                  <a:chOff x="1530" y="3240"/>
                  <a:chExt cx="915" cy="900"/>
                </a:xfrm>
              </p:grpSpPr>
              <p:sp>
                <p:nvSpPr>
                  <p:cNvPr id="10290" name="Line 2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91" name="Line 2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92" name="Line 2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0270" name="Group 29"/>
                <p:cNvGrpSpPr>
                  <a:grpSpLocks/>
                </p:cNvGrpSpPr>
                <p:nvPr/>
              </p:nvGrpSpPr>
              <p:grpSpPr bwMode="auto">
                <a:xfrm>
                  <a:off x="5490" y="3255"/>
                  <a:ext cx="915" cy="567"/>
                  <a:chOff x="1530" y="3240"/>
                  <a:chExt cx="915" cy="900"/>
                </a:xfrm>
              </p:grpSpPr>
              <p:sp>
                <p:nvSpPr>
                  <p:cNvPr id="10287" name="Line 30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88" name="Line 31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89" name="Line 32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0271" name="Group 33"/>
                <p:cNvGrpSpPr>
                  <a:grpSpLocks/>
                </p:cNvGrpSpPr>
                <p:nvPr/>
              </p:nvGrpSpPr>
              <p:grpSpPr bwMode="auto">
                <a:xfrm>
                  <a:off x="5490" y="2685"/>
                  <a:ext cx="915" cy="567"/>
                  <a:chOff x="1530" y="3240"/>
                  <a:chExt cx="915" cy="900"/>
                </a:xfrm>
              </p:grpSpPr>
              <p:sp>
                <p:nvSpPr>
                  <p:cNvPr id="10284" name="Line 34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85" name="Line 35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86" name="Line 36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0272" name="Group 37"/>
                <p:cNvGrpSpPr>
                  <a:grpSpLocks/>
                </p:cNvGrpSpPr>
                <p:nvPr/>
              </p:nvGrpSpPr>
              <p:grpSpPr bwMode="auto">
                <a:xfrm>
                  <a:off x="5490" y="2115"/>
                  <a:ext cx="915" cy="567"/>
                  <a:chOff x="1530" y="3240"/>
                  <a:chExt cx="915" cy="900"/>
                </a:xfrm>
              </p:grpSpPr>
              <p:sp>
                <p:nvSpPr>
                  <p:cNvPr id="10281" name="Line 38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82" name="Line 39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83" name="Line 40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0273" name="Group 41"/>
                <p:cNvGrpSpPr>
                  <a:grpSpLocks/>
                </p:cNvGrpSpPr>
                <p:nvPr/>
              </p:nvGrpSpPr>
              <p:grpSpPr bwMode="auto">
                <a:xfrm>
                  <a:off x="5490" y="1530"/>
                  <a:ext cx="915" cy="567"/>
                  <a:chOff x="1530" y="3240"/>
                  <a:chExt cx="915" cy="900"/>
                </a:xfrm>
              </p:grpSpPr>
              <p:sp>
                <p:nvSpPr>
                  <p:cNvPr id="10278" name="Line 42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79" name="Line 43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80" name="Line 44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0274" name="Group 45"/>
                <p:cNvGrpSpPr>
                  <a:grpSpLocks/>
                </p:cNvGrpSpPr>
                <p:nvPr/>
              </p:nvGrpSpPr>
              <p:grpSpPr bwMode="auto">
                <a:xfrm>
                  <a:off x="5490" y="960"/>
                  <a:ext cx="915" cy="567"/>
                  <a:chOff x="1530" y="3240"/>
                  <a:chExt cx="915" cy="900"/>
                </a:xfrm>
              </p:grpSpPr>
              <p:sp>
                <p:nvSpPr>
                  <p:cNvPr id="10275" name="Line 46"/>
                  <p:cNvSpPr>
                    <a:spLocks noChangeShapeType="1"/>
                  </p:cNvSpPr>
                  <p:nvPr/>
                </p:nvSpPr>
                <p:spPr bwMode="auto">
                  <a:xfrm>
                    <a:off x="1980" y="3240"/>
                    <a:ext cx="0" cy="90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76" name="Line 47"/>
                  <p:cNvSpPr>
                    <a:spLocks noChangeShapeType="1"/>
                  </p:cNvSpPr>
                  <p:nvPr/>
                </p:nvSpPr>
                <p:spPr bwMode="auto">
                  <a:xfrm>
                    <a:off x="1545" y="41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  <p:sp>
                <p:nvSpPr>
                  <p:cNvPr id="10277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1530" y="3240"/>
                    <a:ext cx="900" cy="0"/>
                  </a:xfrm>
                  <a:prstGeom prst="line">
                    <a:avLst/>
                  </a:prstGeom>
                  <a:noFill/>
                  <a:ln w="28575">
                    <a:solidFill>
                      <a:srgbClr val="FF0000"/>
                    </a:solidFill>
                    <a:round/>
                    <a:headEnd/>
                    <a:tailEnd/>
                  </a:ln>
                </p:spPr>
                <p:txBody>
                  <a:bodyPr/>
                  <a:lstStyle/>
                  <a:p>
                    <a:endParaRPr lang="en-US"/>
                  </a:p>
                </p:txBody>
              </p:sp>
            </p:grpSp>
          </p:grpSp>
        </p:grpSp>
        <p:grpSp>
          <p:nvGrpSpPr>
            <p:cNvPr id="10251" name="Group 49"/>
            <p:cNvGrpSpPr>
              <a:grpSpLocks/>
            </p:cNvGrpSpPr>
            <p:nvPr/>
          </p:nvGrpSpPr>
          <p:grpSpPr bwMode="auto">
            <a:xfrm>
              <a:off x="4680" y="720"/>
              <a:ext cx="900" cy="5850"/>
              <a:chOff x="4680" y="720"/>
              <a:chExt cx="900" cy="5850"/>
            </a:xfrm>
          </p:grpSpPr>
          <p:sp>
            <p:nvSpPr>
              <p:cNvPr id="10253" name="Text Box 50"/>
              <p:cNvSpPr txBox="1">
                <a:spLocks noChangeArrowheads="1"/>
              </p:cNvSpPr>
              <p:nvPr/>
            </p:nvSpPr>
            <p:spPr bwMode="auto">
              <a:xfrm>
                <a:off x="4680" y="585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</a:t>
                </a:r>
                <a:endParaRPr lang="en-GB"/>
              </a:p>
            </p:txBody>
          </p:sp>
          <p:sp>
            <p:nvSpPr>
              <p:cNvPr id="10254" name="Text Box 51"/>
              <p:cNvSpPr txBox="1">
                <a:spLocks noChangeArrowheads="1"/>
              </p:cNvSpPr>
              <p:nvPr/>
            </p:nvSpPr>
            <p:spPr bwMode="auto">
              <a:xfrm>
                <a:off x="4680" y="531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200</a:t>
                </a:r>
                <a:endParaRPr lang="en-GB"/>
              </a:p>
            </p:txBody>
          </p:sp>
          <p:sp>
            <p:nvSpPr>
              <p:cNvPr id="10255" name="Text Box 52"/>
              <p:cNvSpPr txBox="1">
                <a:spLocks noChangeArrowheads="1"/>
              </p:cNvSpPr>
              <p:nvPr/>
            </p:nvSpPr>
            <p:spPr bwMode="auto">
              <a:xfrm>
                <a:off x="4680" y="472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300</a:t>
                </a:r>
                <a:endParaRPr lang="en-GB"/>
              </a:p>
            </p:txBody>
          </p:sp>
          <p:sp>
            <p:nvSpPr>
              <p:cNvPr id="10256" name="Text Box 53"/>
              <p:cNvSpPr txBox="1">
                <a:spLocks noChangeArrowheads="1"/>
              </p:cNvSpPr>
              <p:nvPr/>
            </p:nvSpPr>
            <p:spPr bwMode="auto">
              <a:xfrm>
                <a:off x="4680" y="415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400</a:t>
                </a:r>
                <a:endParaRPr lang="en-GB"/>
              </a:p>
            </p:txBody>
          </p:sp>
          <p:sp>
            <p:nvSpPr>
              <p:cNvPr id="10257" name="Text Box 54"/>
              <p:cNvSpPr txBox="1">
                <a:spLocks noChangeArrowheads="1"/>
              </p:cNvSpPr>
              <p:nvPr/>
            </p:nvSpPr>
            <p:spPr bwMode="auto">
              <a:xfrm>
                <a:off x="4680" y="360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500</a:t>
                </a:r>
                <a:endParaRPr lang="en-GB"/>
              </a:p>
            </p:txBody>
          </p:sp>
          <p:sp>
            <p:nvSpPr>
              <p:cNvPr id="10258" name="Text Box 55"/>
              <p:cNvSpPr txBox="1">
                <a:spLocks noChangeArrowheads="1"/>
              </p:cNvSpPr>
              <p:nvPr/>
            </p:nvSpPr>
            <p:spPr bwMode="auto">
              <a:xfrm>
                <a:off x="4680" y="306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600</a:t>
                </a:r>
                <a:endParaRPr lang="en-GB"/>
              </a:p>
            </p:txBody>
          </p:sp>
          <p:sp>
            <p:nvSpPr>
              <p:cNvPr id="10259" name="Text Box 56"/>
              <p:cNvSpPr txBox="1">
                <a:spLocks noChangeArrowheads="1"/>
              </p:cNvSpPr>
              <p:nvPr/>
            </p:nvSpPr>
            <p:spPr bwMode="auto">
              <a:xfrm>
                <a:off x="4680" y="24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700</a:t>
                </a:r>
                <a:endParaRPr lang="en-GB"/>
              </a:p>
            </p:txBody>
          </p:sp>
          <p:sp>
            <p:nvSpPr>
              <p:cNvPr id="10260" name="Text Box 57"/>
              <p:cNvSpPr txBox="1">
                <a:spLocks noChangeArrowheads="1"/>
              </p:cNvSpPr>
              <p:nvPr/>
            </p:nvSpPr>
            <p:spPr bwMode="auto">
              <a:xfrm>
                <a:off x="4680" y="184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800</a:t>
                </a:r>
                <a:endParaRPr lang="en-GB"/>
              </a:p>
            </p:txBody>
          </p:sp>
          <p:sp>
            <p:nvSpPr>
              <p:cNvPr id="10261" name="Text Box 58"/>
              <p:cNvSpPr txBox="1">
                <a:spLocks noChangeArrowheads="1"/>
              </p:cNvSpPr>
              <p:nvPr/>
            </p:nvSpPr>
            <p:spPr bwMode="auto">
              <a:xfrm>
                <a:off x="4680" y="1275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900</a:t>
                </a:r>
                <a:endParaRPr lang="en-GB"/>
              </a:p>
            </p:txBody>
          </p:sp>
          <p:sp>
            <p:nvSpPr>
              <p:cNvPr id="10262" name="Text Box 59"/>
              <p:cNvSpPr txBox="1">
                <a:spLocks noChangeArrowheads="1"/>
              </p:cNvSpPr>
              <p:nvPr/>
            </p:nvSpPr>
            <p:spPr bwMode="auto">
              <a:xfrm>
                <a:off x="4680" y="720"/>
                <a:ext cx="900" cy="7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r>
                  <a:rPr lang="en-GB" sz="1200">
                    <a:latin typeface="Times New Roman" pitchFamily="18" charset="0"/>
                  </a:rPr>
                  <a:t>1000</a:t>
                </a:r>
                <a:endParaRPr lang="en-GB"/>
              </a:p>
            </p:txBody>
          </p:sp>
        </p:grpSp>
        <p:sp>
          <p:nvSpPr>
            <p:cNvPr id="10252" name="Text Box 60"/>
            <p:cNvSpPr txBox="1">
              <a:spLocks noChangeArrowheads="1"/>
            </p:cNvSpPr>
            <p:nvPr/>
          </p:nvSpPr>
          <p:spPr bwMode="auto">
            <a:xfrm>
              <a:off x="4500" y="180"/>
              <a:ext cx="720" cy="7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r>
                <a:rPr lang="en-GB" sz="1200">
                  <a:latin typeface="Times New Roman" pitchFamily="18" charset="0"/>
                </a:rPr>
                <a:t>ml</a:t>
              </a:r>
              <a:endParaRPr lang="en-GB"/>
            </a:p>
          </p:txBody>
        </p:sp>
      </p:grpSp>
      <p:grpSp>
        <p:nvGrpSpPr>
          <p:cNvPr id="16" name="Group 62"/>
          <p:cNvGrpSpPr>
            <a:grpSpLocks/>
          </p:cNvGrpSpPr>
          <p:nvPr/>
        </p:nvGrpSpPr>
        <p:grpSpPr bwMode="auto">
          <a:xfrm>
            <a:off x="6372225" y="2492375"/>
            <a:ext cx="1800225" cy="1465263"/>
            <a:chOff x="4150" y="1525"/>
            <a:chExt cx="1134" cy="923"/>
          </a:xfrm>
        </p:grpSpPr>
        <p:sp>
          <p:nvSpPr>
            <p:cNvPr id="10247" name="Text Box 63"/>
            <p:cNvSpPr txBox="1">
              <a:spLocks noChangeArrowheads="1"/>
            </p:cNvSpPr>
            <p:nvPr/>
          </p:nvSpPr>
          <p:spPr bwMode="auto">
            <a:xfrm>
              <a:off x="4150" y="1525"/>
              <a:ext cx="499" cy="92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GB" sz="3600"/>
                <a:t>1</a:t>
              </a:r>
            </a:p>
            <a:p>
              <a:pPr algn="ctr">
                <a:spcBef>
                  <a:spcPct val="50000"/>
                </a:spcBef>
              </a:pPr>
              <a:r>
                <a:rPr lang="en-GB" sz="3600"/>
                <a:t>5</a:t>
              </a:r>
            </a:p>
          </p:txBody>
        </p:sp>
        <p:sp>
          <p:nvSpPr>
            <p:cNvPr id="10248" name="Line 64"/>
            <p:cNvSpPr>
              <a:spLocks noChangeShapeType="1"/>
            </p:cNvSpPr>
            <p:nvPr/>
          </p:nvSpPr>
          <p:spPr bwMode="auto">
            <a:xfrm>
              <a:off x="4150" y="1979"/>
              <a:ext cx="544" cy="0"/>
            </a:xfrm>
            <a:prstGeom prst="line">
              <a:avLst/>
            </a:prstGeom>
            <a:noFill/>
            <a:ln w="57150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10249" name="Text Box 65"/>
            <p:cNvSpPr txBox="1">
              <a:spLocks noChangeArrowheads="1"/>
            </p:cNvSpPr>
            <p:nvPr/>
          </p:nvSpPr>
          <p:spPr bwMode="auto">
            <a:xfrm>
              <a:off x="4740" y="1706"/>
              <a:ext cx="544" cy="63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GB" sz="6000"/>
                <a:t>l</a:t>
              </a:r>
            </a:p>
          </p:txBody>
        </p:sp>
      </p:grpSp>
      <p:sp>
        <p:nvSpPr>
          <p:cNvPr id="11330" name="Text Box 66"/>
          <p:cNvSpPr txBox="1">
            <a:spLocks noChangeArrowheads="1"/>
          </p:cNvSpPr>
          <p:nvPr/>
        </p:nvSpPr>
        <p:spPr bwMode="auto">
          <a:xfrm>
            <a:off x="7272338" y="3716338"/>
            <a:ext cx="1655762" cy="1098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6600">
                <a:solidFill>
                  <a:srgbClr val="FF0000"/>
                </a:solidFill>
                <a:sym typeface="Wingdings" pitchFamily="2" charset="2"/>
              </a:rPr>
              <a:t>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113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1133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113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113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8" grpId="0" animBg="1"/>
      <p:bldP spid="11330" grpId="0"/>
    </p:bld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118</TotalTime>
  <Words>913</Words>
  <Application>Microsoft Office PowerPoint</Application>
  <PresentationFormat>On-screen Show (4:3)</PresentationFormat>
  <Paragraphs>394</Paragraphs>
  <Slides>32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7" baseType="lpstr">
      <vt:lpstr>Arial</vt:lpstr>
      <vt:lpstr>Calibri</vt:lpstr>
      <vt:lpstr>Times New Roman</vt:lpstr>
      <vt:lpstr>Wingdings</vt:lpstr>
      <vt:lpstr>Default Design</vt:lpstr>
      <vt:lpstr>Capacity</vt:lpstr>
      <vt:lpstr>Reading Scale (1)</vt:lpstr>
      <vt:lpstr>Reading Scale (1)</vt:lpstr>
      <vt:lpstr>Reading Scale (1)</vt:lpstr>
      <vt:lpstr>Reading Scale (1)</vt:lpstr>
      <vt:lpstr>Reading Scale (1)</vt:lpstr>
      <vt:lpstr>Reading Scale (1)</vt:lpstr>
      <vt:lpstr>Reading Scale (1)</vt:lpstr>
      <vt:lpstr>Reading Scale (1)</vt:lpstr>
      <vt:lpstr>Reading Scale (1)</vt:lpstr>
      <vt:lpstr>Reading Scale (1)</vt:lpstr>
      <vt:lpstr>Reading Scale (1)</vt:lpstr>
      <vt:lpstr>Reading Scale (1)</vt:lpstr>
      <vt:lpstr>Reading Scale (1)</vt:lpstr>
      <vt:lpstr>Reading Scale (1)</vt:lpstr>
      <vt:lpstr>Reading Scale (1)</vt:lpstr>
      <vt:lpstr>Capacity</vt:lpstr>
      <vt:lpstr>Reading Scale (2)</vt:lpstr>
      <vt:lpstr>Reading Scale (2)</vt:lpstr>
      <vt:lpstr>Reading Scale (2)</vt:lpstr>
      <vt:lpstr>Reading Scale (2)</vt:lpstr>
      <vt:lpstr>Reading Scale (2)</vt:lpstr>
      <vt:lpstr>Reading Scale (2)</vt:lpstr>
      <vt:lpstr>Reading Scale (2)</vt:lpstr>
      <vt:lpstr>Reading Scale (2)</vt:lpstr>
      <vt:lpstr>Reading Scale (2)</vt:lpstr>
      <vt:lpstr>Reading Scale (2)</vt:lpstr>
      <vt:lpstr>Reading Scale (2)</vt:lpstr>
      <vt:lpstr>Reading Scale (2)</vt:lpstr>
      <vt:lpstr>Reading Scale (2)</vt:lpstr>
      <vt:lpstr>Reading Scale (2)</vt:lpstr>
      <vt:lpstr>Reading Scale (2)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Capacity</dc:title>
  <dc:creator>Your User Name</dc:creator>
  <cp:lastModifiedBy>schumacherd</cp:lastModifiedBy>
  <cp:revision>14</cp:revision>
  <dcterms:created xsi:type="dcterms:W3CDTF">2008-01-21T20:13:00Z</dcterms:created>
  <dcterms:modified xsi:type="dcterms:W3CDTF">2009-03-20T01:54:19Z</dcterms:modified>
</cp:coreProperties>
</file>

<file path=docProps/thumbnail.jpeg>
</file>